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84" r:id="rId3"/>
    <p:sldId id="285" r:id="rId4"/>
    <p:sldId id="263" r:id="rId5"/>
    <p:sldId id="264" r:id="rId6"/>
    <p:sldId id="265" r:id="rId7"/>
    <p:sldId id="266" r:id="rId8"/>
    <p:sldId id="257" r:id="rId9"/>
    <p:sldId id="259" r:id="rId10"/>
    <p:sldId id="260" r:id="rId11"/>
    <p:sldId id="261" r:id="rId12"/>
    <p:sldId id="262" r:id="rId13"/>
    <p:sldId id="258" r:id="rId14"/>
    <p:sldId id="269" r:id="rId15"/>
    <p:sldId id="268" r:id="rId16"/>
    <p:sldId id="272" r:id="rId17"/>
    <p:sldId id="267" r:id="rId18"/>
    <p:sldId id="271" r:id="rId19"/>
    <p:sldId id="273" r:id="rId20"/>
    <p:sldId id="282" r:id="rId21"/>
    <p:sldId id="274" r:id="rId22"/>
    <p:sldId id="277" r:id="rId23"/>
    <p:sldId id="276" r:id="rId24"/>
    <p:sldId id="275" r:id="rId25"/>
    <p:sldId id="278" r:id="rId26"/>
    <p:sldId id="280" r:id="rId27"/>
    <p:sldId id="279" r:id="rId28"/>
    <p:sldId id="281" r:id="rId29"/>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1278" y="18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5C855D-4678-404B-AFDC-C3E8EFC5CD5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AU"/>
        </a:p>
      </dgm:t>
    </dgm:pt>
    <dgm:pt modelId="{E2138E43-CAC3-4DFA-A0FE-120EB0FFABA4}" type="pres">
      <dgm:prSet presAssocID="{595C855D-4678-404B-AFDC-C3E8EFC5CD5F}" presName="linear" presStyleCnt="0">
        <dgm:presLayoutVars>
          <dgm:animLvl val="lvl"/>
          <dgm:resizeHandles val="exact"/>
        </dgm:presLayoutVars>
      </dgm:prSet>
      <dgm:spPr/>
    </dgm:pt>
  </dgm:ptLst>
  <dgm:cxnLst>
    <dgm:cxn modelId="{C50A1A9F-E40F-4826-BC61-FC23FBEE2AF2}" type="presOf" srcId="{595C855D-4678-404B-AFDC-C3E8EFC5CD5F}" destId="{E2138E43-CAC3-4DFA-A0FE-120EB0FFABA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5C855D-4678-404B-AFDC-C3E8EFC5CD5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AU"/>
        </a:p>
      </dgm:t>
    </dgm:pt>
    <dgm:pt modelId="{E2138E43-CAC3-4DFA-A0FE-120EB0FFABA4}" type="pres">
      <dgm:prSet presAssocID="{595C855D-4678-404B-AFDC-C3E8EFC5CD5F}" presName="linear" presStyleCnt="0">
        <dgm:presLayoutVars>
          <dgm:animLvl val="lvl"/>
          <dgm:resizeHandles val="exact"/>
        </dgm:presLayoutVars>
      </dgm:prSet>
      <dgm:spPr/>
    </dgm:pt>
  </dgm:ptLst>
  <dgm:cxnLst>
    <dgm:cxn modelId="{C50A1A9F-E40F-4826-BC61-FC23FBEE2AF2}" type="presOf" srcId="{595C855D-4678-404B-AFDC-C3E8EFC5CD5F}" destId="{E2138E43-CAC3-4DFA-A0FE-120EB0FFABA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95C855D-4678-404B-AFDC-C3E8EFC5CD5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AU"/>
        </a:p>
      </dgm:t>
    </dgm:pt>
    <dgm:pt modelId="{E2138E43-CAC3-4DFA-A0FE-120EB0FFABA4}" type="pres">
      <dgm:prSet presAssocID="{595C855D-4678-404B-AFDC-C3E8EFC5CD5F}" presName="linear" presStyleCnt="0">
        <dgm:presLayoutVars>
          <dgm:animLvl val="lvl"/>
          <dgm:resizeHandles val="exact"/>
        </dgm:presLayoutVars>
      </dgm:prSet>
      <dgm:spPr/>
    </dgm:pt>
  </dgm:ptLst>
  <dgm:cxnLst>
    <dgm:cxn modelId="{C50A1A9F-E40F-4826-BC61-FC23FBEE2AF2}" type="presOf" srcId="{595C855D-4678-404B-AFDC-C3E8EFC5CD5F}" destId="{E2138E43-CAC3-4DFA-A0FE-120EB0FFABA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95C855D-4678-404B-AFDC-C3E8EFC5CD5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AU"/>
        </a:p>
      </dgm:t>
    </dgm:pt>
    <dgm:pt modelId="{E2138E43-CAC3-4DFA-A0FE-120EB0FFABA4}" type="pres">
      <dgm:prSet presAssocID="{595C855D-4678-404B-AFDC-C3E8EFC5CD5F}" presName="linear" presStyleCnt="0">
        <dgm:presLayoutVars>
          <dgm:animLvl val="lvl"/>
          <dgm:resizeHandles val="exact"/>
        </dgm:presLayoutVars>
      </dgm:prSet>
      <dgm:spPr/>
    </dgm:pt>
  </dgm:ptLst>
  <dgm:cxnLst>
    <dgm:cxn modelId="{C50A1A9F-E40F-4826-BC61-FC23FBEE2AF2}" type="presOf" srcId="{595C855D-4678-404B-AFDC-C3E8EFC5CD5F}" destId="{E2138E43-CAC3-4DFA-A0FE-120EB0FFABA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95C855D-4678-404B-AFDC-C3E8EFC5CD5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AU"/>
        </a:p>
      </dgm:t>
    </dgm:pt>
    <dgm:pt modelId="{E2138E43-CAC3-4DFA-A0FE-120EB0FFABA4}" type="pres">
      <dgm:prSet presAssocID="{595C855D-4678-404B-AFDC-C3E8EFC5CD5F}" presName="linear" presStyleCnt="0">
        <dgm:presLayoutVars>
          <dgm:animLvl val="lvl"/>
          <dgm:resizeHandles val="exact"/>
        </dgm:presLayoutVars>
      </dgm:prSet>
      <dgm:spPr/>
    </dgm:pt>
  </dgm:ptLst>
  <dgm:cxnLst>
    <dgm:cxn modelId="{C50A1A9F-E40F-4826-BC61-FC23FBEE2AF2}" type="presOf" srcId="{595C855D-4678-404B-AFDC-C3E8EFC5CD5F}" destId="{E2138E43-CAC3-4DFA-A0FE-120EB0FFABA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4E8B90-47B9-4486-840B-633968D48101}" type="datetimeFigureOut">
              <a:rPr lang="en-AU" smtClean="0"/>
              <a:t>12/11/2016</a:t>
            </a:fld>
            <a:endParaRPr lang="en-AU"/>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AB5305-AF50-44E2-8165-C7E7192C483F}" type="slidenum">
              <a:rPr lang="en-AU" smtClean="0"/>
              <a:t>‹#›</a:t>
            </a:fld>
            <a:endParaRPr lang="en-AU"/>
          </a:p>
        </p:txBody>
      </p:sp>
    </p:spTree>
    <p:extLst>
      <p:ext uri="{BB962C8B-B14F-4D97-AF65-F5344CB8AC3E}">
        <p14:creationId xmlns:p14="http://schemas.microsoft.com/office/powerpoint/2010/main" val="742690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171EADB5-7842-4664-AD28-DAEB6D291063}" type="slidenum">
              <a:rPr lang="en-AU" smtClean="0"/>
              <a:pPr/>
              <a:t>13</a:t>
            </a:fld>
            <a:endParaRPr lang="en-AU"/>
          </a:p>
        </p:txBody>
      </p:sp>
    </p:spTree>
    <p:extLst>
      <p:ext uri="{BB962C8B-B14F-4D97-AF65-F5344CB8AC3E}">
        <p14:creationId xmlns:p14="http://schemas.microsoft.com/office/powerpoint/2010/main" val="11431524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171EADB5-7842-4664-AD28-DAEB6D291063}" type="slidenum">
              <a:rPr lang="en-AU" smtClean="0"/>
              <a:pPr/>
              <a:t>14</a:t>
            </a:fld>
            <a:endParaRPr lang="en-AU"/>
          </a:p>
        </p:txBody>
      </p:sp>
    </p:spTree>
    <p:extLst>
      <p:ext uri="{BB962C8B-B14F-4D97-AF65-F5344CB8AC3E}">
        <p14:creationId xmlns:p14="http://schemas.microsoft.com/office/powerpoint/2010/main" val="1184508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171EADB5-7842-4664-AD28-DAEB6D291063}" type="slidenum">
              <a:rPr lang="en-AU" smtClean="0"/>
              <a:pPr/>
              <a:t>16</a:t>
            </a:fld>
            <a:endParaRPr lang="en-AU"/>
          </a:p>
        </p:txBody>
      </p:sp>
    </p:spTree>
    <p:extLst>
      <p:ext uri="{BB962C8B-B14F-4D97-AF65-F5344CB8AC3E}">
        <p14:creationId xmlns:p14="http://schemas.microsoft.com/office/powerpoint/2010/main" val="32437041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171EADB5-7842-4664-AD28-DAEB6D291063}" type="slidenum">
              <a:rPr lang="en-AU" smtClean="0"/>
              <a:pPr/>
              <a:t>18</a:t>
            </a:fld>
            <a:endParaRPr lang="en-AU"/>
          </a:p>
        </p:txBody>
      </p:sp>
    </p:spTree>
    <p:extLst>
      <p:ext uri="{BB962C8B-B14F-4D97-AF65-F5344CB8AC3E}">
        <p14:creationId xmlns:p14="http://schemas.microsoft.com/office/powerpoint/2010/main" val="3641090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171EADB5-7842-4664-AD28-DAEB6D291063}" type="slidenum">
              <a:rPr lang="en-AU" smtClean="0"/>
              <a:pPr/>
              <a:t>26</a:t>
            </a:fld>
            <a:endParaRPr lang="en-AU"/>
          </a:p>
        </p:txBody>
      </p:sp>
    </p:spTree>
    <p:extLst>
      <p:ext uri="{BB962C8B-B14F-4D97-AF65-F5344CB8AC3E}">
        <p14:creationId xmlns:p14="http://schemas.microsoft.com/office/powerpoint/2010/main" val="18912850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God’s Prophetic Timeline</a:t>
            </a:r>
            <a:br>
              <a:rPr lang="en-US" dirty="0"/>
            </a:br>
            <a:r>
              <a:rPr lang="en-US" dirty="0"/>
              <a:t>A Call For Awakening</a:t>
            </a:r>
          </a:p>
        </p:txBody>
      </p:sp>
      <p:sp>
        <p:nvSpPr>
          <p:cNvPr id="3" name="Text Placeholder 2"/>
          <p:cNvSpPr>
            <a:spLocks noGrp="1"/>
          </p:cNvSpPr>
          <p:nvPr>
            <p:ph type="body" sz="quarter" idx="10"/>
          </p:nvPr>
        </p:nvSpPr>
        <p:spPr/>
        <p:txBody>
          <a:bodyPr/>
          <a:lstStyle/>
          <a:p>
            <a:r>
              <a:rPr lang="en-US" dirty="0"/>
              <a:t>Ludwig</a:t>
            </a:r>
          </a:p>
        </p:txBody>
      </p:sp>
      <p:sp>
        <p:nvSpPr>
          <p:cNvPr id="4" name="Text Placeholder 3"/>
          <p:cNvSpPr>
            <a:spLocks noGrp="1"/>
          </p:cNvSpPr>
          <p:nvPr>
            <p:ph type="body" sz="quarter" idx="12"/>
          </p:nvPr>
        </p:nvSpPr>
        <p:spPr/>
        <p:txBody>
          <a:bodyPr/>
          <a:lstStyle/>
          <a:p>
            <a:r>
              <a:rPr lang="en-US" dirty="0"/>
              <a:t>13/11/2016</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Acts 3:18-21</a:t>
            </a:r>
          </a:p>
        </p:txBody>
      </p:sp>
      <p:sp>
        <p:nvSpPr>
          <p:cNvPr id="3" name="Content Placeholder 2"/>
          <p:cNvSpPr>
            <a:spLocks noGrp="1"/>
          </p:cNvSpPr>
          <p:nvPr>
            <p:ph idx="1"/>
          </p:nvPr>
        </p:nvSpPr>
        <p:spPr/>
        <p:txBody>
          <a:bodyPr>
            <a:normAutofit/>
          </a:bodyPr>
          <a:lstStyle/>
          <a:p>
            <a:pPr marL="0" indent="0">
              <a:buNone/>
            </a:pPr>
            <a:r>
              <a:rPr lang="en-AU" b="1" baseline="30000" dirty="0"/>
              <a:t>18 </a:t>
            </a:r>
            <a:r>
              <a:rPr lang="en-AU" dirty="0"/>
              <a:t>But those things which God foretold by the mouth of all His prophets, that the Christ would suffer, He has thus fulfilled. </a:t>
            </a:r>
          </a:p>
          <a:p>
            <a:pPr marL="0" indent="0">
              <a:buNone/>
            </a:pPr>
            <a:r>
              <a:rPr lang="en-AU" b="1" baseline="30000" dirty="0"/>
              <a:t>19 </a:t>
            </a:r>
            <a:r>
              <a:rPr lang="en-AU" dirty="0"/>
              <a:t>Repent therefore and be converted, that your sins may be blotted out, so that times of refreshing may come from the presence of the Lord, </a:t>
            </a:r>
          </a:p>
          <a:p>
            <a:pPr marL="0" indent="0">
              <a:buNone/>
            </a:pPr>
            <a:endParaRPr lang="en-AU" dirty="0"/>
          </a:p>
        </p:txBody>
      </p:sp>
    </p:spTree>
    <p:extLst>
      <p:ext uri="{BB962C8B-B14F-4D97-AF65-F5344CB8AC3E}">
        <p14:creationId xmlns:p14="http://schemas.microsoft.com/office/powerpoint/2010/main" val="2215763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dirty="0"/>
          </a:p>
        </p:txBody>
      </p:sp>
      <p:sp>
        <p:nvSpPr>
          <p:cNvPr id="3" name="Content Placeholder 2"/>
          <p:cNvSpPr>
            <a:spLocks noGrp="1"/>
          </p:cNvSpPr>
          <p:nvPr>
            <p:ph idx="1"/>
          </p:nvPr>
        </p:nvSpPr>
        <p:spPr/>
        <p:txBody>
          <a:bodyPr/>
          <a:lstStyle/>
          <a:p>
            <a:pPr marL="0" indent="0">
              <a:buNone/>
            </a:pPr>
            <a:r>
              <a:rPr lang="en-AU" b="1" baseline="30000" dirty="0"/>
              <a:t>20 </a:t>
            </a:r>
            <a:r>
              <a:rPr lang="en-AU" dirty="0"/>
              <a:t>and that He may send Jesus Christ, who was preached to you before, </a:t>
            </a:r>
          </a:p>
          <a:p>
            <a:pPr marL="0" indent="0">
              <a:buNone/>
            </a:pPr>
            <a:r>
              <a:rPr lang="en-AU" b="1" baseline="30000" dirty="0"/>
              <a:t>21 </a:t>
            </a:r>
            <a:r>
              <a:rPr lang="en-AU" dirty="0"/>
              <a:t>whom heaven must receive until the </a:t>
            </a:r>
            <a:r>
              <a:rPr lang="en-AU" b="1" dirty="0"/>
              <a:t>times of restoration of all things</a:t>
            </a:r>
            <a:r>
              <a:rPr lang="en-AU" dirty="0"/>
              <a:t>, which </a:t>
            </a:r>
            <a:r>
              <a:rPr lang="en-AU" b="1" dirty="0"/>
              <a:t>God</a:t>
            </a:r>
            <a:r>
              <a:rPr lang="en-AU" dirty="0"/>
              <a:t> has </a:t>
            </a:r>
            <a:r>
              <a:rPr lang="en-AU" b="1" dirty="0"/>
              <a:t>spoken</a:t>
            </a:r>
            <a:r>
              <a:rPr lang="en-AU" dirty="0"/>
              <a:t> by the mouth of all His </a:t>
            </a:r>
            <a:r>
              <a:rPr lang="en-AU" b="1" dirty="0"/>
              <a:t>holy prophets</a:t>
            </a:r>
            <a:r>
              <a:rPr lang="en-AU" dirty="0"/>
              <a:t> since the world began.</a:t>
            </a:r>
          </a:p>
          <a:p>
            <a:endParaRPr lang="en-AU" dirty="0"/>
          </a:p>
        </p:txBody>
      </p:sp>
    </p:spTree>
    <p:extLst>
      <p:ext uri="{BB962C8B-B14F-4D97-AF65-F5344CB8AC3E}">
        <p14:creationId xmlns:p14="http://schemas.microsoft.com/office/powerpoint/2010/main" val="367164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a:xfrm>
            <a:off x="251520" y="1207293"/>
            <a:ext cx="8712968" cy="4958011"/>
          </a:xfrm>
        </p:spPr>
        <p:txBody>
          <a:bodyPr>
            <a:normAutofit lnSpcReduction="10000"/>
          </a:bodyPr>
          <a:lstStyle/>
          <a:p>
            <a:pPr marL="0" indent="0">
              <a:buNone/>
            </a:pPr>
            <a:r>
              <a:rPr lang="en-AU" dirty="0"/>
              <a:t>“</a:t>
            </a:r>
            <a:r>
              <a:rPr lang="en-AU" b="1" dirty="0"/>
              <a:t>Seventy weeks</a:t>
            </a:r>
            <a:r>
              <a:rPr lang="en-AU" dirty="0"/>
              <a:t> are determined</a:t>
            </a:r>
            <a:br>
              <a:rPr lang="en-AU" dirty="0"/>
            </a:br>
            <a:r>
              <a:rPr lang="en-AU" dirty="0"/>
              <a:t>For your people and for your holy city,</a:t>
            </a:r>
          </a:p>
          <a:p>
            <a:pPr marL="0" indent="0">
              <a:buNone/>
            </a:pPr>
            <a:endParaRPr lang="en-AU" dirty="0"/>
          </a:p>
          <a:p>
            <a:pPr marL="514350" indent="-514350">
              <a:buFont typeface="+mj-lt"/>
              <a:buAutoNum type="arabicPeriod"/>
            </a:pPr>
            <a:r>
              <a:rPr lang="en-AU" dirty="0"/>
              <a:t>To finish the transgression,</a:t>
            </a:r>
          </a:p>
          <a:p>
            <a:pPr marL="514350" indent="-514350">
              <a:buFont typeface="+mj-lt"/>
              <a:buAutoNum type="arabicPeriod"/>
            </a:pPr>
            <a:r>
              <a:rPr lang="en-AU" dirty="0"/>
              <a:t>To make an end of sins,</a:t>
            </a:r>
          </a:p>
          <a:p>
            <a:pPr marL="514350" indent="-514350">
              <a:buFont typeface="+mj-lt"/>
              <a:buAutoNum type="arabicPeriod"/>
            </a:pPr>
            <a:r>
              <a:rPr lang="en-AU" dirty="0"/>
              <a:t>To make reconciliation for iniquity,</a:t>
            </a:r>
          </a:p>
          <a:p>
            <a:pPr marL="514350" indent="-514350">
              <a:buFont typeface="+mj-lt"/>
              <a:buAutoNum type="arabicPeriod"/>
            </a:pPr>
            <a:r>
              <a:rPr lang="en-AU" dirty="0"/>
              <a:t>To bring in everlasting righteousness,</a:t>
            </a:r>
          </a:p>
          <a:p>
            <a:pPr marL="514350" indent="-514350">
              <a:buFont typeface="+mj-lt"/>
              <a:buAutoNum type="arabicPeriod"/>
            </a:pPr>
            <a:r>
              <a:rPr lang="en-AU" dirty="0"/>
              <a:t>To seal up vision and prophecy,</a:t>
            </a:r>
          </a:p>
          <a:p>
            <a:pPr marL="514350" indent="-514350">
              <a:buFont typeface="+mj-lt"/>
              <a:buAutoNum type="arabicPeriod"/>
            </a:pPr>
            <a:r>
              <a:rPr lang="en-AU" dirty="0"/>
              <a:t>And to anoint the Most Holy.</a:t>
            </a:r>
          </a:p>
          <a:p>
            <a:endParaRPr lang="en-AU" dirty="0"/>
          </a:p>
        </p:txBody>
      </p:sp>
    </p:spTree>
    <p:extLst>
      <p:ext uri="{BB962C8B-B14F-4D97-AF65-F5344CB8AC3E}">
        <p14:creationId xmlns:p14="http://schemas.microsoft.com/office/powerpoint/2010/main" val="3462154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normAutofit lnSpcReduction="10000"/>
          </a:bodyPr>
          <a:lstStyle/>
          <a:p>
            <a:pPr marL="0" indent="0">
              <a:buNone/>
            </a:pPr>
            <a:r>
              <a:rPr lang="en-AU" b="1" baseline="30000" dirty="0"/>
              <a:t>25 </a:t>
            </a:r>
            <a:r>
              <a:rPr lang="en-AU" dirty="0"/>
              <a:t>“Know therefore and understand,</a:t>
            </a:r>
            <a:br>
              <a:rPr lang="en-AU" dirty="0"/>
            </a:br>
            <a:r>
              <a:rPr lang="en-AU" i="1" dirty="0"/>
              <a:t>That</a:t>
            </a:r>
            <a:r>
              <a:rPr lang="en-AU" dirty="0"/>
              <a:t> from the going forth of </a:t>
            </a:r>
          </a:p>
          <a:p>
            <a:pPr marL="0" indent="0">
              <a:buNone/>
            </a:pPr>
            <a:r>
              <a:rPr lang="en-AU" dirty="0"/>
              <a:t>     </a:t>
            </a:r>
            <a:r>
              <a:rPr lang="en-AU" u="sng" dirty="0"/>
              <a:t>the command</a:t>
            </a:r>
            <a:br>
              <a:rPr lang="en-AU" dirty="0"/>
            </a:br>
            <a:r>
              <a:rPr lang="en-AU" dirty="0"/>
              <a:t>     </a:t>
            </a:r>
            <a:r>
              <a:rPr lang="en-AU" u="sng" dirty="0"/>
              <a:t>To restore and build Jerusalem</a:t>
            </a:r>
            <a:br>
              <a:rPr lang="en-AU" dirty="0"/>
            </a:br>
            <a:r>
              <a:rPr lang="en-AU" dirty="0"/>
              <a:t>     </a:t>
            </a:r>
            <a:r>
              <a:rPr lang="en-AU" u="sng" dirty="0"/>
              <a:t>Until Messiah the Prince,</a:t>
            </a:r>
            <a:br>
              <a:rPr lang="en-AU" dirty="0"/>
            </a:br>
            <a:r>
              <a:rPr lang="en-AU" i="1" dirty="0"/>
              <a:t>There shall be</a:t>
            </a:r>
            <a:r>
              <a:rPr lang="en-AU" dirty="0"/>
              <a:t> </a:t>
            </a:r>
            <a:r>
              <a:rPr lang="en-AU" b="1" dirty="0"/>
              <a:t>seven weeks </a:t>
            </a:r>
            <a:r>
              <a:rPr lang="en-AU" dirty="0"/>
              <a:t>and </a:t>
            </a:r>
          </a:p>
          <a:p>
            <a:pPr marL="0" indent="0">
              <a:buNone/>
            </a:pPr>
            <a:r>
              <a:rPr lang="en-AU" dirty="0"/>
              <a:t>                         </a:t>
            </a:r>
            <a:r>
              <a:rPr lang="en-AU" b="1" dirty="0"/>
              <a:t>sixty-two weeks</a:t>
            </a:r>
            <a:r>
              <a:rPr lang="en-AU" dirty="0"/>
              <a:t>;</a:t>
            </a:r>
            <a:br>
              <a:rPr lang="en-AU" dirty="0"/>
            </a:br>
            <a:r>
              <a:rPr lang="en-AU" dirty="0"/>
              <a:t>The street shall be built again, and the wall,</a:t>
            </a:r>
            <a:br>
              <a:rPr lang="en-AU" dirty="0"/>
            </a:br>
            <a:r>
              <a:rPr lang="en-AU" dirty="0"/>
              <a:t>Even in troublesome times.</a:t>
            </a:r>
          </a:p>
          <a:p>
            <a:endParaRPr lang="en-AU" dirty="0"/>
          </a:p>
        </p:txBody>
      </p:sp>
    </p:spTree>
    <p:extLst>
      <p:ext uri="{BB962C8B-B14F-4D97-AF65-F5344CB8AC3E}">
        <p14:creationId xmlns:p14="http://schemas.microsoft.com/office/powerpoint/2010/main" val="516203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normAutofit/>
          </a:bodyPr>
          <a:lstStyle/>
          <a:p>
            <a:pPr marL="0" indent="0">
              <a:buNone/>
            </a:pPr>
            <a:r>
              <a:rPr lang="en-AU" b="1" baseline="30000" dirty="0"/>
              <a:t>26 </a:t>
            </a:r>
            <a:r>
              <a:rPr lang="en-AU" dirty="0"/>
              <a:t>“And after the sixty-two weeks</a:t>
            </a:r>
            <a:br>
              <a:rPr lang="en-AU" dirty="0"/>
            </a:br>
            <a:r>
              <a:rPr lang="en-AU" dirty="0"/>
              <a:t>Messiah shall be cut off, but not for Himself;</a:t>
            </a:r>
            <a:br>
              <a:rPr lang="en-AU" dirty="0"/>
            </a:br>
            <a:r>
              <a:rPr lang="en-AU" dirty="0"/>
              <a:t>And the people of the prince who is to come</a:t>
            </a:r>
            <a:br>
              <a:rPr lang="en-AU" dirty="0"/>
            </a:br>
            <a:r>
              <a:rPr lang="en-AU" dirty="0"/>
              <a:t>Shall destroy the city and the sanctuary.</a:t>
            </a:r>
            <a:br>
              <a:rPr lang="en-AU" dirty="0"/>
            </a:br>
            <a:r>
              <a:rPr lang="en-AU" dirty="0"/>
              <a:t>The end of it </a:t>
            </a:r>
            <a:r>
              <a:rPr lang="en-AU" i="1" dirty="0"/>
              <a:t>shall be</a:t>
            </a:r>
            <a:r>
              <a:rPr lang="en-AU" dirty="0"/>
              <a:t> with a flood,</a:t>
            </a:r>
            <a:br>
              <a:rPr lang="en-AU" dirty="0"/>
            </a:br>
            <a:r>
              <a:rPr lang="en-AU" dirty="0"/>
              <a:t>And till the end of the war desolations are determined.</a:t>
            </a:r>
            <a:br>
              <a:rPr lang="en-AU" dirty="0"/>
            </a:br>
            <a:endParaRPr lang="en-AU" dirty="0"/>
          </a:p>
        </p:txBody>
      </p:sp>
    </p:spTree>
    <p:extLst>
      <p:ext uri="{BB962C8B-B14F-4D97-AF65-F5344CB8AC3E}">
        <p14:creationId xmlns:p14="http://schemas.microsoft.com/office/powerpoint/2010/main" val="3995160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a:xfrm>
            <a:off x="251520" y="1207293"/>
            <a:ext cx="8712968" cy="5030019"/>
          </a:xfrm>
        </p:spPr>
        <p:txBody>
          <a:bodyPr>
            <a:normAutofit fontScale="92500" lnSpcReduction="10000"/>
          </a:bodyPr>
          <a:lstStyle/>
          <a:p>
            <a:pPr marL="0" indent="0">
              <a:buNone/>
            </a:pPr>
            <a:r>
              <a:rPr lang="en-AU" b="1" baseline="30000" dirty="0"/>
              <a:t>27 </a:t>
            </a:r>
            <a:r>
              <a:rPr lang="en-AU" dirty="0"/>
              <a:t>Then he shall confirm a covenant with many                               for one week;</a:t>
            </a:r>
            <a:br>
              <a:rPr lang="en-AU" dirty="0"/>
            </a:br>
            <a:r>
              <a:rPr lang="en-AU" dirty="0"/>
              <a:t>But in the                         </a:t>
            </a:r>
            <a:r>
              <a:rPr lang="en-AU" b="1" dirty="0"/>
              <a:t>middle of the week</a:t>
            </a:r>
            <a:br>
              <a:rPr lang="en-AU" dirty="0"/>
            </a:br>
            <a:r>
              <a:rPr lang="en-AU" dirty="0"/>
              <a:t>He shall bring                  </a:t>
            </a:r>
            <a:r>
              <a:rPr lang="en-AU" b="1" dirty="0"/>
              <a:t>an end to sacrifice </a:t>
            </a:r>
            <a:br>
              <a:rPr lang="en-AU" dirty="0"/>
            </a:br>
            <a:r>
              <a:rPr lang="en-AU" dirty="0"/>
              <a:t>                                         </a:t>
            </a:r>
            <a:r>
              <a:rPr lang="en-AU" b="1" dirty="0"/>
              <a:t>and offering.</a:t>
            </a:r>
          </a:p>
          <a:p>
            <a:pPr marL="0" indent="0">
              <a:buNone/>
            </a:pPr>
            <a:br>
              <a:rPr lang="en-AU" dirty="0"/>
            </a:br>
            <a:r>
              <a:rPr lang="en-AU" dirty="0"/>
              <a:t>And on the </a:t>
            </a:r>
            <a:r>
              <a:rPr lang="en-AU" b="1" u="sng" dirty="0"/>
              <a:t>wing of abominations </a:t>
            </a:r>
            <a:r>
              <a:rPr lang="en-AU" dirty="0"/>
              <a:t>shall be one who makes desolate,</a:t>
            </a:r>
            <a:br>
              <a:rPr lang="en-AU" dirty="0"/>
            </a:br>
            <a:r>
              <a:rPr lang="en-AU" dirty="0"/>
              <a:t>Even until the </a:t>
            </a:r>
            <a:r>
              <a:rPr lang="en-AU" b="1" u="sng" dirty="0"/>
              <a:t>consummation</a:t>
            </a:r>
            <a:r>
              <a:rPr lang="en-AU" dirty="0"/>
              <a:t>, which is determined,</a:t>
            </a:r>
            <a:br>
              <a:rPr lang="en-AU" dirty="0"/>
            </a:br>
            <a:r>
              <a:rPr lang="en-AU" b="1" u="sng" dirty="0"/>
              <a:t>Is poured out on the desolate</a:t>
            </a:r>
            <a:r>
              <a:rPr lang="en-AU" dirty="0"/>
              <a:t>.”</a:t>
            </a:r>
          </a:p>
          <a:p>
            <a:pPr marL="0" indent="0">
              <a:buNone/>
            </a:pPr>
            <a:endParaRPr lang="en-AU" dirty="0"/>
          </a:p>
        </p:txBody>
      </p:sp>
    </p:spTree>
    <p:extLst>
      <p:ext uri="{BB962C8B-B14F-4D97-AF65-F5344CB8AC3E}">
        <p14:creationId xmlns:p14="http://schemas.microsoft.com/office/powerpoint/2010/main" val="1940704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70 Weeks</a:t>
            </a:r>
            <a:endParaRPr lang="en-US" dirty="0"/>
          </a:p>
        </p:txBody>
      </p:sp>
      <p:sp>
        <p:nvSpPr>
          <p:cNvPr id="3" name="Content Placeholder 2"/>
          <p:cNvSpPr>
            <a:spLocks noGrp="1"/>
          </p:cNvSpPr>
          <p:nvPr>
            <p:ph idx="1"/>
          </p:nvPr>
        </p:nvSpPr>
        <p:spPr/>
        <p:txBody>
          <a:bodyPr>
            <a:normAutofit/>
          </a:bodyPr>
          <a:lstStyle/>
          <a:p>
            <a:pPr marL="0" indent="0" algn="ctr">
              <a:buNone/>
            </a:pPr>
            <a:r>
              <a:rPr lang="en-US" b="1" dirty="0"/>
              <a:t>WEEKS</a:t>
            </a:r>
            <a:r>
              <a:rPr lang="en-US" dirty="0"/>
              <a:t> simply means </a:t>
            </a:r>
            <a:r>
              <a:rPr lang="en-US" b="1" dirty="0"/>
              <a:t>SEVEN</a:t>
            </a:r>
          </a:p>
          <a:p>
            <a:pPr marL="0" indent="0" algn="ctr">
              <a:buNone/>
            </a:pPr>
            <a:endParaRPr lang="en-US" dirty="0"/>
          </a:p>
          <a:p>
            <a:pPr marL="0" indent="0">
              <a:buNone/>
            </a:pPr>
            <a:r>
              <a:rPr lang="en-US" dirty="0"/>
              <a:t>Israel were very familiar with the concept of weeks/Sevens especially in the Feasts of the Lord</a:t>
            </a:r>
          </a:p>
        </p:txBody>
      </p:sp>
      <p:pic>
        <p:nvPicPr>
          <p:cNvPr id="1026" name="Picture 2" descr="Image result for maths symbols 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3573016"/>
            <a:ext cx="2529159" cy="24790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3337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Week of Days</a:t>
            </a:r>
          </a:p>
        </p:txBody>
      </p:sp>
      <p:sp>
        <p:nvSpPr>
          <p:cNvPr id="3" name="Content Placeholder 2"/>
          <p:cNvSpPr>
            <a:spLocks noGrp="1"/>
          </p:cNvSpPr>
          <p:nvPr>
            <p:ph idx="1"/>
          </p:nvPr>
        </p:nvSpPr>
        <p:spPr/>
        <p:txBody>
          <a:bodyPr/>
          <a:lstStyle/>
          <a:p>
            <a:pPr marL="0" indent="0">
              <a:buNone/>
            </a:pPr>
            <a:r>
              <a:rPr lang="en-US" b="1" dirty="0"/>
              <a:t>Sabbath </a:t>
            </a:r>
            <a:r>
              <a:rPr lang="en-US" dirty="0"/>
              <a:t>– Work 6 days and rest on the </a:t>
            </a:r>
            <a:r>
              <a:rPr lang="en-US" b="1" u="sng" dirty="0"/>
              <a:t>Seventh Day</a:t>
            </a:r>
          </a:p>
          <a:p>
            <a:pPr marL="0" indent="0">
              <a:buNone/>
            </a:pPr>
            <a:endParaRPr lang="en-AU" dirty="0"/>
          </a:p>
        </p:txBody>
      </p:sp>
      <p:pic>
        <p:nvPicPr>
          <p:cNvPr id="2056" name="Picture 8" descr="Image result for sabba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348880"/>
            <a:ext cx="5760640" cy="3825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2866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Week of Weeks</a:t>
            </a:r>
          </a:p>
        </p:txBody>
      </p:sp>
      <p:sp>
        <p:nvSpPr>
          <p:cNvPr id="3" name="Content Placeholder 2"/>
          <p:cNvSpPr>
            <a:spLocks noGrp="1"/>
          </p:cNvSpPr>
          <p:nvPr>
            <p:ph idx="1"/>
          </p:nvPr>
        </p:nvSpPr>
        <p:spPr/>
        <p:txBody>
          <a:bodyPr>
            <a:normAutofit lnSpcReduction="10000"/>
          </a:bodyPr>
          <a:lstStyle/>
          <a:p>
            <a:pPr marL="0" indent="0">
              <a:buNone/>
            </a:pPr>
            <a:r>
              <a:rPr lang="en-US" b="1" dirty="0"/>
              <a:t>Feast of </a:t>
            </a:r>
            <a:r>
              <a:rPr lang="en-US" b="1" u="sng" dirty="0"/>
              <a:t>Pentecost/Weeks</a:t>
            </a:r>
          </a:p>
          <a:p>
            <a:pPr marL="0" indent="0">
              <a:buNone/>
            </a:pPr>
            <a:r>
              <a:rPr lang="en-US" dirty="0"/>
              <a:t>The day of Pentecost was a day after the 7</a:t>
            </a:r>
            <a:r>
              <a:rPr lang="en-US" baseline="30000" dirty="0"/>
              <a:t>th</a:t>
            </a:r>
            <a:r>
              <a:rPr lang="en-US" dirty="0"/>
              <a:t> Sabbath</a:t>
            </a:r>
            <a:endParaRPr lang="en-US" u="sng" dirty="0"/>
          </a:p>
          <a:p>
            <a:pPr marL="0" indent="0">
              <a:buNone/>
            </a:pPr>
            <a:r>
              <a:rPr lang="en-US" b="1" dirty="0"/>
              <a:t>1 X Sabbath   </a:t>
            </a:r>
            <a:r>
              <a:rPr lang="en-US" dirty="0"/>
              <a:t>=</a:t>
            </a:r>
            <a:r>
              <a:rPr lang="en-US" b="1" dirty="0"/>
              <a:t> 7</a:t>
            </a:r>
            <a:r>
              <a:rPr lang="en-US" b="1" baseline="30000" dirty="0"/>
              <a:t>th</a:t>
            </a:r>
            <a:r>
              <a:rPr lang="en-US" b="1" dirty="0"/>
              <a:t> day</a:t>
            </a:r>
          </a:p>
          <a:p>
            <a:pPr marL="0" indent="0">
              <a:buNone/>
            </a:pPr>
            <a:r>
              <a:rPr lang="en-US" b="1" dirty="0"/>
              <a:t>7 X Sabbaths  </a:t>
            </a:r>
            <a:r>
              <a:rPr lang="en-US" dirty="0"/>
              <a:t>=</a:t>
            </a:r>
            <a:r>
              <a:rPr lang="en-US" b="1" dirty="0"/>
              <a:t> </a:t>
            </a:r>
            <a:r>
              <a:rPr lang="en-US" dirty="0"/>
              <a:t>(7 X 7days) = </a:t>
            </a:r>
            <a:r>
              <a:rPr lang="en-US" b="1" dirty="0"/>
              <a:t>49</a:t>
            </a:r>
            <a:r>
              <a:rPr lang="en-US" b="1" baseline="30000" dirty="0"/>
              <a:t>th</a:t>
            </a:r>
            <a:r>
              <a:rPr lang="en-US" b="1" dirty="0"/>
              <a:t> Day</a:t>
            </a:r>
          </a:p>
          <a:p>
            <a:pPr marL="0" indent="0">
              <a:buNone/>
            </a:pPr>
            <a:r>
              <a:rPr lang="en-US" b="1" dirty="0"/>
              <a:t>[or 7 Weeks]</a:t>
            </a:r>
          </a:p>
          <a:p>
            <a:pPr marL="0" indent="0">
              <a:buNone/>
            </a:pPr>
            <a:endParaRPr lang="en-US" b="1" dirty="0"/>
          </a:p>
          <a:p>
            <a:pPr marL="0" indent="0">
              <a:buNone/>
            </a:pPr>
            <a:r>
              <a:rPr lang="en-US" b="1" dirty="0"/>
              <a:t>THAT IS THE 50</a:t>
            </a:r>
            <a:r>
              <a:rPr lang="en-US" b="1" baseline="30000" dirty="0"/>
              <a:t>th</a:t>
            </a:r>
            <a:r>
              <a:rPr lang="en-US" b="1" dirty="0"/>
              <a:t> DAY</a:t>
            </a:r>
          </a:p>
          <a:p>
            <a:pPr marL="0" indent="0">
              <a:buNone/>
            </a:pPr>
            <a:endParaRPr lang="en-AU" dirty="0"/>
          </a:p>
        </p:txBody>
      </p:sp>
      <p:pic>
        <p:nvPicPr>
          <p:cNvPr id="3074" name="Picture 2" descr="Image result for thinking 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4149080"/>
            <a:ext cx="1274833" cy="2009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7779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5" presetClass="entr" presetSubtype="0"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2000"/>
                                        <p:tgtEl>
                                          <p:spTgt spid="3">
                                            <p:txEl>
                                              <p:pRg st="6" end="6"/>
                                            </p:txEl>
                                          </p:spTgt>
                                        </p:tgtEl>
                                      </p:cBhvr>
                                    </p:animEffect>
                                    <p:anim calcmode="lin" valueType="num">
                                      <p:cBhvr>
                                        <p:cTn id="21" dur="2000" fill="hold"/>
                                        <p:tgtEl>
                                          <p:spTgt spid="3">
                                            <p:txEl>
                                              <p:pRg st="6" end="6"/>
                                            </p:txEl>
                                          </p:spTgt>
                                        </p:tgtEl>
                                        <p:attrNameLst>
                                          <p:attrName>ppt_w</p:attrName>
                                        </p:attrNameLst>
                                      </p:cBhvr>
                                      <p:tavLst>
                                        <p:tav tm="0" fmla="#ppt_w*sin(2.5*pi*$)">
                                          <p:val>
                                            <p:fltVal val="0"/>
                                          </p:val>
                                        </p:tav>
                                        <p:tav tm="100000">
                                          <p:val>
                                            <p:fltVal val="1"/>
                                          </p:val>
                                        </p:tav>
                                      </p:tavLst>
                                    </p:anim>
                                    <p:anim calcmode="lin" valueType="num">
                                      <p:cBhvr>
                                        <p:cTn id="22" dur="2000" fill="hold"/>
                                        <p:tgtEl>
                                          <p:spTgt spid="3">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Week of Years</a:t>
            </a:r>
          </a:p>
        </p:txBody>
      </p:sp>
      <p:sp>
        <p:nvSpPr>
          <p:cNvPr id="3" name="Content Placeholder 2"/>
          <p:cNvSpPr>
            <a:spLocks noGrp="1"/>
          </p:cNvSpPr>
          <p:nvPr>
            <p:ph idx="1"/>
          </p:nvPr>
        </p:nvSpPr>
        <p:spPr>
          <a:xfrm>
            <a:off x="251520" y="1207293"/>
            <a:ext cx="8712968" cy="4813995"/>
          </a:xfrm>
        </p:spPr>
        <p:txBody>
          <a:bodyPr>
            <a:normAutofit fontScale="92500"/>
          </a:bodyPr>
          <a:lstStyle/>
          <a:p>
            <a:r>
              <a:rPr lang="en-AU" dirty="0"/>
              <a:t>The Land had to rest every </a:t>
            </a:r>
            <a:r>
              <a:rPr lang="en-AU" b="1" dirty="0"/>
              <a:t>7</a:t>
            </a:r>
            <a:r>
              <a:rPr lang="en-AU" b="1" baseline="30000" dirty="0"/>
              <a:t>th</a:t>
            </a:r>
            <a:r>
              <a:rPr lang="en-AU" b="1" dirty="0"/>
              <a:t> Year</a:t>
            </a:r>
          </a:p>
          <a:p>
            <a:r>
              <a:rPr lang="en-AU" dirty="0"/>
              <a:t>This is known as the </a:t>
            </a:r>
            <a:r>
              <a:rPr lang="en-AU" b="1" dirty="0"/>
              <a:t>Sabbath of the 7</a:t>
            </a:r>
            <a:r>
              <a:rPr lang="en-AU" b="1" baseline="30000" dirty="0"/>
              <a:t>th</a:t>
            </a:r>
            <a:r>
              <a:rPr lang="en-AU" b="1" dirty="0"/>
              <a:t> year</a:t>
            </a:r>
          </a:p>
          <a:p>
            <a:r>
              <a:rPr lang="en-AU" dirty="0"/>
              <a:t>The Babylon Captivity was a result of failing to keep the Sabbath every 7</a:t>
            </a:r>
            <a:r>
              <a:rPr lang="en-AU" baseline="30000" dirty="0"/>
              <a:t>th</a:t>
            </a:r>
            <a:r>
              <a:rPr lang="en-AU" dirty="0"/>
              <a:t> year over 490 years = 70 Sabbaths or 70 years.</a:t>
            </a:r>
          </a:p>
          <a:p>
            <a:r>
              <a:rPr lang="en-AU" dirty="0"/>
              <a:t>For every Sabbath they violated, the land would be desolate for that period of time.</a:t>
            </a:r>
          </a:p>
          <a:p>
            <a:r>
              <a:rPr lang="en-AU" dirty="0"/>
              <a:t>Hence the captivity lasted </a:t>
            </a:r>
            <a:r>
              <a:rPr lang="en-AU" b="1" dirty="0"/>
              <a:t>70 Years</a:t>
            </a:r>
          </a:p>
        </p:txBody>
      </p:sp>
    </p:spTree>
    <p:extLst>
      <p:ext uri="{BB962C8B-B14F-4D97-AF65-F5344CB8AC3E}">
        <p14:creationId xmlns:p14="http://schemas.microsoft.com/office/powerpoint/2010/main" val="2091765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70 WEEKS in the Book of DANIEL</a:t>
            </a:r>
          </a:p>
        </p:txBody>
      </p:sp>
      <p:sp>
        <p:nvSpPr>
          <p:cNvPr id="3" name="Content Placeholder 2"/>
          <p:cNvSpPr>
            <a:spLocks noGrp="1"/>
          </p:cNvSpPr>
          <p:nvPr>
            <p:ph idx="1"/>
          </p:nvPr>
        </p:nvSpPr>
        <p:spPr/>
        <p:txBody>
          <a:bodyPr/>
          <a:lstStyle/>
          <a:p>
            <a:pPr marL="0" indent="0">
              <a:buNone/>
            </a:pPr>
            <a:r>
              <a:rPr lang="en-AU" dirty="0"/>
              <a:t>70 </a:t>
            </a:r>
            <a:r>
              <a:rPr lang="en-AU" b="1" dirty="0"/>
              <a:t>WEEKS</a:t>
            </a:r>
            <a:r>
              <a:rPr lang="en-AU" dirty="0"/>
              <a:t> = 70 </a:t>
            </a:r>
            <a:r>
              <a:rPr lang="en-AU" b="1" dirty="0"/>
              <a:t>SEVENS</a:t>
            </a:r>
          </a:p>
          <a:p>
            <a:pPr marL="0" indent="0">
              <a:buNone/>
            </a:pPr>
            <a:r>
              <a:rPr lang="en-AU" dirty="0"/>
              <a:t>THE SEVENS are SEVEN of Years</a:t>
            </a:r>
          </a:p>
          <a:p>
            <a:pPr marL="0" indent="0">
              <a:buNone/>
            </a:pPr>
            <a:r>
              <a:rPr lang="en-AU" b="1" u="sng" dirty="0"/>
              <a:t>70 WEEKS </a:t>
            </a:r>
            <a:r>
              <a:rPr lang="en-AU" dirty="0"/>
              <a:t>= 70 X 7years = </a:t>
            </a:r>
            <a:r>
              <a:rPr lang="en-AU" b="1" u="sng" dirty="0"/>
              <a:t>490 Years</a:t>
            </a:r>
          </a:p>
        </p:txBody>
      </p:sp>
      <p:pic>
        <p:nvPicPr>
          <p:cNvPr id="4098" name="Picture 2" descr="Image result for thinking 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96692" y="3284984"/>
            <a:ext cx="1422624" cy="2736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505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479239594"/>
              </p:ext>
            </p:extLst>
          </p:nvPr>
        </p:nvGraphicFramePr>
        <p:xfrm>
          <a:off x="-756592" y="608687"/>
          <a:ext cx="8200935" cy="360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21" name="Straight Connector 20"/>
          <p:cNvCxnSpPr/>
          <p:nvPr/>
        </p:nvCxnSpPr>
        <p:spPr>
          <a:xfrm>
            <a:off x="387555" y="1268760"/>
            <a:ext cx="0" cy="4320480"/>
          </a:xfrm>
          <a:prstGeom prst="line">
            <a:avLst/>
          </a:prstGeom>
          <a:ln>
            <a:prstDash val="solid"/>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3123859" y="2276872"/>
            <a:ext cx="108012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3604537" y="2329102"/>
            <a:ext cx="1949921" cy="621042"/>
          </a:xfrm>
          <a:prstGeom prst="rect">
            <a:avLst/>
          </a:prstGeom>
          <a:noFill/>
        </p:spPr>
        <p:txBody>
          <a:bodyPr wrap="square" lIns="81636" tIns="40818" rIns="81636" bIns="40818" rtlCol="0">
            <a:spAutoFit/>
          </a:bodyPr>
          <a:lstStyle/>
          <a:p>
            <a:pPr marL="171450" indent="-72000">
              <a:buFont typeface="Arial" panose="020B0604020202020204" pitchFamily="34" charset="0"/>
              <a:buChar char="•"/>
            </a:pPr>
            <a:r>
              <a:rPr lang="en-AU" sz="700" dirty="0"/>
              <a:t>Crucified for our sins, transgressions</a:t>
            </a:r>
          </a:p>
          <a:p>
            <a:pPr marL="171450" indent="-72000">
              <a:buFont typeface="Arial" panose="020B0604020202020204" pitchFamily="34" charset="0"/>
              <a:buChar char="•"/>
            </a:pPr>
            <a:r>
              <a:rPr lang="en-AU" sz="700" dirty="0"/>
              <a:t>Messiah cut off</a:t>
            </a:r>
          </a:p>
          <a:p>
            <a:pPr marL="171450" indent="-72000">
              <a:buFont typeface="Arial" panose="020B0604020202020204" pitchFamily="34" charset="0"/>
              <a:buChar char="•"/>
            </a:pPr>
            <a:r>
              <a:rPr lang="en-AU" sz="700" dirty="0"/>
              <a:t>Makes reconciliation</a:t>
            </a:r>
          </a:p>
          <a:p>
            <a:pPr marL="171450" indent="-72000">
              <a:buFont typeface="Arial" panose="020B0604020202020204" pitchFamily="34" charset="0"/>
              <a:buChar char="•"/>
            </a:pPr>
            <a:r>
              <a:rPr lang="en-AU" sz="700" dirty="0"/>
              <a:t>Midst of the week</a:t>
            </a:r>
          </a:p>
          <a:p>
            <a:pPr marL="171450" indent="-72000">
              <a:buFont typeface="Arial" panose="020B0604020202020204" pitchFamily="34" charset="0"/>
              <a:buChar char="•"/>
            </a:pPr>
            <a:r>
              <a:rPr lang="en-AU" sz="700" dirty="0"/>
              <a:t>Cause sacrifice &amp; oblation to cease</a:t>
            </a:r>
          </a:p>
        </p:txBody>
      </p:sp>
      <p:sp>
        <p:nvSpPr>
          <p:cNvPr id="127" name="TextBox 126"/>
          <p:cNvSpPr txBox="1"/>
          <p:nvPr/>
        </p:nvSpPr>
        <p:spPr>
          <a:xfrm>
            <a:off x="6425584" y="836712"/>
            <a:ext cx="1601516" cy="821097"/>
          </a:xfrm>
          <a:prstGeom prst="rect">
            <a:avLst/>
          </a:prstGeom>
          <a:noFill/>
        </p:spPr>
        <p:txBody>
          <a:bodyPr wrap="square" lIns="81636" tIns="40818" rIns="81636" bIns="40818" rtlCol="0">
            <a:spAutoFit/>
          </a:bodyPr>
          <a:lstStyle/>
          <a:p>
            <a:r>
              <a:rPr lang="en-AU" sz="2400" b="1" dirty="0"/>
              <a:t>2</a:t>
            </a:r>
            <a:r>
              <a:rPr lang="en-AU" sz="2400" b="1" baseline="30000" dirty="0"/>
              <a:t>nd</a:t>
            </a:r>
            <a:endParaRPr lang="en-AU" sz="2400" b="1" dirty="0"/>
          </a:p>
          <a:p>
            <a:r>
              <a:rPr lang="en-AU" sz="2400" b="1" dirty="0"/>
              <a:t>COMING</a:t>
            </a:r>
          </a:p>
        </p:txBody>
      </p:sp>
      <p:cxnSp>
        <p:nvCxnSpPr>
          <p:cNvPr id="69" name="Straight Connector 68"/>
          <p:cNvCxnSpPr/>
          <p:nvPr/>
        </p:nvCxnSpPr>
        <p:spPr>
          <a:xfrm>
            <a:off x="7812360" y="1268761"/>
            <a:ext cx="0" cy="4367311"/>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1107635" y="1268760"/>
            <a:ext cx="0" cy="4320480"/>
          </a:xfrm>
          <a:prstGeom prst="line">
            <a:avLst/>
          </a:prstGeom>
          <a:ln>
            <a:prstDash val="solid"/>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1827715" y="1912490"/>
            <a:ext cx="0" cy="3524457"/>
          </a:xfrm>
          <a:prstGeom prst="line">
            <a:avLst/>
          </a:prstGeom>
          <a:ln>
            <a:prstDash val="solid"/>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3051851" y="1268760"/>
            <a:ext cx="0" cy="4320480"/>
          </a:xfrm>
          <a:prstGeom prst="line">
            <a:avLst/>
          </a:prstGeom>
          <a:ln>
            <a:prstDash val="solid"/>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5644139" y="1268760"/>
            <a:ext cx="0" cy="4320480"/>
          </a:xfrm>
          <a:prstGeom prst="line">
            <a:avLst/>
          </a:prstGeom>
          <a:ln>
            <a:prstDash val="solid"/>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6436227" y="1268760"/>
            <a:ext cx="0" cy="4320480"/>
          </a:xfrm>
          <a:prstGeom prst="line">
            <a:avLst/>
          </a:prstGeom>
          <a:ln>
            <a:prstDash val="solid"/>
          </a:ln>
        </p:spPr>
        <p:style>
          <a:lnRef idx="1">
            <a:schemeClr val="accent1"/>
          </a:lnRef>
          <a:fillRef idx="0">
            <a:schemeClr val="accent1"/>
          </a:fillRef>
          <a:effectRef idx="0">
            <a:schemeClr val="accent1"/>
          </a:effectRef>
          <a:fontRef idx="minor">
            <a:schemeClr val="tx1"/>
          </a:fontRef>
        </p:style>
      </p:cxnSp>
      <p:sp>
        <p:nvSpPr>
          <p:cNvPr id="82" name="Pie 81"/>
          <p:cNvSpPr/>
          <p:nvPr/>
        </p:nvSpPr>
        <p:spPr>
          <a:xfrm flipV="1">
            <a:off x="1827715" y="3167415"/>
            <a:ext cx="1224136" cy="523171"/>
          </a:xfrm>
          <a:prstGeom prst="pie">
            <a:avLst>
              <a:gd name="adj1" fmla="val 1"/>
              <a:gd name="adj2" fmla="val 10786679"/>
            </a:avLst>
          </a:prstGeom>
          <a:no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636" tIns="40818" rIns="81636" bIns="40818" rtlCol="0" anchor="ctr"/>
          <a:lstStyle/>
          <a:p>
            <a:pPr algn="ctr"/>
            <a:endParaRPr lang="en-AU">
              <a:solidFill>
                <a:schemeClr val="tx1"/>
              </a:solidFill>
            </a:endParaRPr>
          </a:p>
        </p:txBody>
      </p:sp>
      <p:sp>
        <p:nvSpPr>
          <p:cNvPr id="84" name="Pie 83"/>
          <p:cNvSpPr/>
          <p:nvPr/>
        </p:nvSpPr>
        <p:spPr>
          <a:xfrm flipV="1">
            <a:off x="1107635" y="3176230"/>
            <a:ext cx="720080" cy="505540"/>
          </a:xfrm>
          <a:prstGeom prst="pie">
            <a:avLst>
              <a:gd name="adj1" fmla="val 1"/>
              <a:gd name="adj2" fmla="val 10786679"/>
            </a:avLst>
          </a:prstGeom>
          <a:no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636" tIns="40818" rIns="81636" bIns="40818" rtlCol="0" anchor="ctr"/>
          <a:lstStyle/>
          <a:p>
            <a:pPr algn="ctr"/>
            <a:endParaRPr lang="en-AU">
              <a:solidFill>
                <a:schemeClr val="tx1"/>
              </a:solidFill>
            </a:endParaRPr>
          </a:p>
        </p:txBody>
      </p:sp>
      <p:sp>
        <p:nvSpPr>
          <p:cNvPr id="85" name="Pie 84"/>
          <p:cNvSpPr/>
          <p:nvPr/>
        </p:nvSpPr>
        <p:spPr>
          <a:xfrm flipV="1">
            <a:off x="387555" y="3176230"/>
            <a:ext cx="720080" cy="505540"/>
          </a:xfrm>
          <a:prstGeom prst="pie">
            <a:avLst>
              <a:gd name="adj1" fmla="val 1"/>
              <a:gd name="adj2" fmla="val 10786679"/>
            </a:avLst>
          </a:prstGeom>
          <a:no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636" tIns="40818" rIns="81636" bIns="40818" rtlCol="0" anchor="ctr"/>
          <a:lstStyle/>
          <a:p>
            <a:pPr algn="ctr"/>
            <a:endParaRPr lang="en-AU">
              <a:solidFill>
                <a:schemeClr val="tx1"/>
              </a:solidFill>
            </a:endParaRPr>
          </a:p>
        </p:txBody>
      </p:sp>
      <p:sp>
        <p:nvSpPr>
          <p:cNvPr id="90" name="Pie 89"/>
          <p:cNvSpPr/>
          <p:nvPr/>
        </p:nvSpPr>
        <p:spPr>
          <a:xfrm flipV="1">
            <a:off x="3051851" y="3219850"/>
            <a:ext cx="542156" cy="421208"/>
          </a:xfrm>
          <a:prstGeom prst="pie">
            <a:avLst>
              <a:gd name="adj1" fmla="val 1"/>
              <a:gd name="adj2" fmla="val 10786679"/>
            </a:avLst>
          </a:prstGeom>
          <a:no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636" tIns="40818" rIns="81636" bIns="40818" rtlCol="0" anchor="ctr"/>
          <a:lstStyle/>
          <a:p>
            <a:pPr algn="ctr"/>
            <a:endParaRPr lang="en-AU">
              <a:solidFill>
                <a:schemeClr val="tx1"/>
              </a:solidFill>
            </a:endParaRPr>
          </a:p>
        </p:txBody>
      </p:sp>
      <p:cxnSp>
        <p:nvCxnSpPr>
          <p:cNvPr id="93" name="Straight Connector 92"/>
          <p:cNvCxnSpPr/>
          <p:nvPr/>
        </p:nvCxnSpPr>
        <p:spPr>
          <a:xfrm>
            <a:off x="3627915" y="1588178"/>
            <a:ext cx="0" cy="4001062"/>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95" name="Pie 94"/>
          <p:cNvSpPr/>
          <p:nvPr/>
        </p:nvSpPr>
        <p:spPr>
          <a:xfrm flipV="1">
            <a:off x="6436227" y="3167414"/>
            <a:ext cx="1376131" cy="549617"/>
          </a:xfrm>
          <a:prstGeom prst="pie">
            <a:avLst>
              <a:gd name="adj1" fmla="val 28794"/>
              <a:gd name="adj2" fmla="val 10786679"/>
            </a:avLst>
          </a:prstGeom>
          <a:no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636" tIns="40818" rIns="81636" bIns="40818" rtlCol="0" anchor="ctr"/>
          <a:lstStyle/>
          <a:p>
            <a:pPr algn="ctr"/>
            <a:endParaRPr lang="en-AU">
              <a:solidFill>
                <a:schemeClr val="tx1"/>
              </a:solidFill>
            </a:endParaRPr>
          </a:p>
        </p:txBody>
      </p:sp>
      <p:sp>
        <p:nvSpPr>
          <p:cNvPr id="97" name="TextBox 96"/>
          <p:cNvSpPr txBox="1"/>
          <p:nvPr/>
        </p:nvSpPr>
        <p:spPr>
          <a:xfrm>
            <a:off x="387555" y="2276872"/>
            <a:ext cx="705685" cy="821097"/>
          </a:xfrm>
          <a:prstGeom prst="rect">
            <a:avLst/>
          </a:prstGeom>
          <a:noFill/>
        </p:spPr>
        <p:txBody>
          <a:bodyPr wrap="square" lIns="81636" tIns="40818" rIns="81636" bIns="40818" rtlCol="0">
            <a:spAutoFit/>
          </a:bodyPr>
          <a:lstStyle/>
          <a:p>
            <a:pPr algn="ctr"/>
            <a:r>
              <a:rPr lang="en-AU" sz="2400" dirty="0"/>
              <a:t>70 </a:t>
            </a:r>
            <a:br>
              <a:rPr lang="en-AU" sz="2400" dirty="0"/>
            </a:br>
            <a:r>
              <a:rPr lang="en-AU" sz="2400" dirty="0" err="1"/>
              <a:t>Yrs</a:t>
            </a:r>
            <a:r>
              <a:rPr lang="en-AU" sz="2400" dirty="0"/>
              <a:t> </a:t>
            </a:r>
          </a:p>
        </p:txBody>
      </p:sp>
      <p:sp>
        <p:nvSpPr>
          <p:cNvPr id="98" name="TextBox 97"/>
          <p:cNvSpPr txBox="1"/>
          <p:nvPr/>
        </p:nvSpPr>
        <p:spPr>
          <a:xfrm>
            <a:off x="1194079" y="3238846"/>
            <a:ext cx="633636" cy="190155"/>
          </a:xfrm>
          <a:prstGeom prst="rect">
            <a:avLst/>
          </a:prstGeom>
          <a:noFill/>
        </p:spPr>
        <p:txBody>
          <a:bodyPr wrap="square" lIns="81636" tIns="40818" rIns="81636" bIns="40818" rtlCol="0">
            <a:spAutoFit/>
          </a:bodyPr>
          <a:lstStyle/>
          <a:p>
            <a:r>
              <a:rPr lang="en-AU" sz="700" dirty="0"/>
              <a:t>49 Years </a:t>
            </a:r>
          </a:p>
        </p:txBody>
      </p:sp>
      <p:sp>
        <p:nvSpPr>
          <p:cNvPr id="99" name="TextBox 98"/>
          <p:cNvSpPr txBox="1"/>
          <p:nvPr/>
        </p:nvSpPr>
        <p:spPr>
          <a:xfrm>
            <a:off x="2187755" y="3238846"/>
            <a:ext cx="633636" cy="190155"/>
          </a:xfrm>
          <a:prstGeom prst="rect">
            <a:avLst/>
          </a:prstGeom>
          <a:noFill/>
        </p:spPr>
        <p:txBody>
          <a:bodyPr wrap="square" lIns="81636" tIns="40818" rIns="81636" bIns="40818" rtlCol="0">
            <a:spAutoFit/>
          </a:bodyPr>
          <a:lstStyle/>
          <a:p>
            <a:r>
              <a:rPr lang="en-AU" sz="700" dirty="0"/>
              <a:t>434 Years </a:t>
            </a:r>
          </a:p>
        </p:txBody>
      </p:sp>
      <p:sp>
        <p:nvSpPr>
          <p:cNvPr id="100" name="TextBox 99"/>
          <p:cNvSpPr txBox="1"/>
          <p:nvPr/>
        </p:nvSpPr>
        <p:spPr>
          <a:xfrm>
            <a:off x="3051851" y="3238846"/>
            <a:ext cx="633636" cy="190155"/>
          </a:xfrm>
          <a:prstGeom prst="rect">
            <a:avLst/>
          </a:prstGeom>
          <a:noFill/>
        </p:spPr>
        <p:txBody>
          <a:bodyPr wrap="square" lIns="81636" tIns="40818" rIns="81636" bIns="40818" rtlCol="0">
            <a:spAutoFit/>
          </a:bodyPr>
          <a:lstStyle/>
          <a:p>
            <a:r>
              <a:rPr lang="en-AU" sz="700" dirty="0"/>
              <a:t>3 ½ Years </a:t>
            </a:r>
          </a:p>
        </p:txBody>
      </p:sp>
      <p:sp>
        <p:nvSpPr>
          <p:cNvPr id="109" name="TextBox 108"/>
          <p:cNvSpPr txBox="1"/>
          <p:nvPr/>
        </p:nvSpPr>
        <p:spPr>
          <a:xfrm>
            <a:off x="6724259" y="3238846"/>
            <a:ext cx="741648" cy="190155"/>
          </a:xfrm>
          <a:prstGeom prst="rect">
            <a:avLst/>
          </a:prstGeom>
          <a:noFill/>
        </p:spPr>
        <p:txBody>
          <a:bodyPr wrap="square" lIns="81636" tIns="40818" rIns="81636" bIns="40818" rtlCol="0">
            <a:spAutoFit/>
          </a:bodyPr>
          <a:lstStyle/>
          <a:p>
            <a:r>
              <a:rPr lang="en-AU" sz="700" dirty="0"/>
              <a:t>1000 Years </a:t>
            </a:r>
          </a:p>
        </p:txBody>
      </p:sp>
      <p:sp>
        <p:nvSpPr>
          <p:cNvPr id="113" name="TextBox 112"/>
          <p:cNvSpPr txBox="1"/>
          <p:nvPr/>
        </p:nvSpPr>
        <p:spPr>
          <a:xfrm>
            <a:off x="315547" y="3501008"/>
            <a:ext cx="864096" cy="513320"/>
          </a:xfrm>
          <a:prstGeom prst="rect">
            <a:avLst/>
          </a:prstGeom>
          <a:noFill/>
        </p:spPr>
        <p:txBody>
          <a:bodyPr wrap="square" lIns="81636" tIns="40818" rIns="81636" bIns="40818" rtlCol="0">
            <a:spAutoFit/>
          </a:bodyPr>
          <a:lstStyle/>
          <a:p>
            <a:pPr algn="ctr"/>
            <a:r>
              <a:rPr lang="en-AU" sz="700" dirty="0"/>
              <a:t>Babylonian</a:t>
            </a:r>
          </a:p>
          <a:p>
            <a:pPr algn="ctr"/>
            <a:r>
              <a:rPr lang="en-AU" sz="700" dirty="0"/>
              <a:t>Captivity</a:t>
            </a:r>
          </a:p>
          <a:p>
            <a:endParaRPr lang="en-AU" sz="700" dirty="0"/>
          </a:p>
          <a:p>
            <a:endParaRPr lang="en-AU" sz="700" dirty="0"/>
          </a:p>
        </p:txBody>
      </p:sp>
      <p:sp>
        <p:nvSpPr>
          <p:cNvPr id="114" name="TextBox 113"/>
          <p:cNvSpPr txBox="1"/>
          <p:nvPr/>
        </p:nvSpPr>
        <p:spPr>
          <a:xfrm>
            <a:off x="899592" y="3473160"/>
            <a:ext cx="1152129" cy="821097"/>
          </a:xfrm>
          <a:prstGeom prst="rect">
            <a:avLst/>
          </a:prstGeom>
          <a:noFill/>
        </p:spPr>
        <p:txBody>
          <a:bodyPr wrap="square" lIns="81636" tIns="40818" rIns="81636" bIns="40818" rtlCol="0">
            <a:spAutoFit/>
          </a:bodyPr>
          <a:lstStyle/>
          <a:p>
            <a:pPr algn="ctr"/>
            <a:r>
              <a:rPr lang="en-AU" sz="700" dirty="0"/>
              <a:t>Restoration</a:t>
            </a:r>
          </a:p>
          <a:p>
            <a:pPr algn="ctr"/>
            <a:r>
              <a:rPr lang="en-AU" sz="700" dirty="0"/>
              <a:t>Prophets</a:t>
            </a:r>
          </a:p>
          <a:p>
            <a:endParaRPr lang="en-AU" sz="700" dirty="0"/>
          </a:p>
          <a:p>
            <a:r>
              <a:rPr lang="en-AU" sz="700" dirty="0"/>
              <a:t> </a:t>
            </a:r>
          </a:p>
          <a:p>
            <a:r>
              <a:rPr lang="en-AU" sz="2000" dirty="0"/>
              <a:t>    </a:t>
            </a:r>
          </a:p>
        </p:txBody>
      </p:sp>
      <p:sp>
        <p:nvSpPr>
          <p:cNvPr id="120" name="TextBox 119"/>
          <p:cNvSpPr txBox="1"/>
          <p:nvPr/>
        </p:nvSpPr>
        <p:spPr>
          <a:xfrm>
            <a:off x="1971730" y="3501008"/>
            <a:ext cx="1222040" cy="405599"/>
          </a:xfrm>
          <a:prstGeom prst="rect">
            <a:avLst/>
          </a:prstGeom>
          <a:noFill/>
        </p:spPr>
        <p:txBody>
          <a:bodyPr wrap="square" lIns="81636" tIns="40818" rIns="81636" bIns="40818" rtlCol="0">
            <a:spAutoFit/>
          </a:bodyPr>
          <a:lstStyle/>
          <a:p>
            <a:pPr algn="ctr"/>
            <a:r>
              <a:rPr lang="en-AU" sz="700" dirty="0"/>
              <a:t>“The Silent Years”</a:t>
            </a:r>
          </a:p>
          <a:p>
            <a:pPr algn="ctr"/>
            <a:r>
              <a:rPr lang="en-AU" sz="700" dirty="0"/>
              <a:t>Prophets</a:t>
            </a:r>
          </a:p>
          <a:p>
            <a:endParaRPr lang="en-AU" sz="700" dirty="0"/>
          </a:p>
        </p:txBody>
      </p:sp>
      <p:sp>
        <p:nvSpPr>
          <p:cNvPr id="133" name="TextBox 132"/>
          <p:cNvSpPr txBox="1"/>
          <p:nvPr/>
        </p:nvSpPr>
        <p:spPr>
          <a:xfrm>
            <a:off x="3143726" y="3725909"/>
            <a:ext cx="2767066" cy="1190429"/>
          </a:xfrm>
          <a:prstGeom prst="rect">
            <a:avLst/>
          </a:prstGeom>
          <a:noFill/>
        </p:spPr>
        <p:txBody>
          <a:bodyPr wrap="square" lIns="81636" tIns="40818" rIns="81636" bIns="40818" rtlCol="0">
            <a:spAutoFit/>
          </a:bodyPr>
          <a:lstStyle/>
          <a:p>
            <a:pPr marL="256050" algn="ctr"/>
            <a:r>
              <a:rPr lang="en-AU" sz="2400" dirty="0"/>
              <a:t>Overspreading </a:t>
            </a:r>
            <a:br>
              <a:rPr lang="en-AU" sz="2400" dirty="0"/>
            </a:br>
            <a:r>
              <a:rPr lang="en-AU" sz="2400" dirty="0"/>
              <a:t>of </a:t>
            </a:r>
            <a:br>
              <a:rPr lang="en-AU" sz="2400" dirty="0"/>
            </a:br>
            <a:r>
              <a:rPr lang="en-AU" sz="2400" dirty="0"/>
              <a:t>Abominations</a:t>
            </a:r>
          </a:p>
        </p:txBody>
      </p:sp>
      <p:sp>
        <p:nvSpPr>
          <p:cNvPr id="44" name="Rounded Rectangle 43"/>
          <p:cNvSpPr/>
          <p:nvPr/>
        </p:nvSpPr>
        <p:spPr>
          <a:xfrm>
            <a:off x="315547" y="1418306"/>
            <a:ext cx="144016" cy="7145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5" name="Rounded Rectangle 144"/>
          <p:cNvSpPr/>
          <p:nvPr/>
        </p:nvSpPr>
        <p:spPr>
          <a:xfrm>
            <a:off x="2979843" y="1412776"/>
            <a:ext cx="146112" cy="106731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6" name="TextBox 145"/>
          <p:cNvSpPr txBox="1"/>
          <p:nvPr/>
        </p:nvSpPr>
        <p:spPr>
          <a:xfrm>
            <a:off x="1035627" y="1196752"/>
            <a:ext cx="936104" cy="1067318"/>
          </a:xfrm>
          <a:prstGeom prst="rect">
            <a:avLst/>
          </a:prstGeom>
          <a:noFill/>
        </p:spPr>
        <p:txBody>
          <a:bodyPr wrap="square" lIns="81636" tIns="40818" rIns="81636" bIns="40818" rtlCol="0">
            <a:spAutoFit/>
          </a:bodyPr>
          <a:lstStyle/>
          <a:p>
            <a:r>
              <a:rPr lang="en-AU" sz="800" dirty="0"/>
              <a:t>FROM</a:t>
            </a:r>
          </a:p>
          <a:p>
            <a:r>
              <a:rPr lang="en-AU" sz="800" dirty="0"/>
              <a:t>BC457</a:t>
            </a:r>
          </a:p>
          <a:p>
            <a:r>
              <a:rPr lang="en-AU" sz="800" dirty="0"/>
              <a:t>Decree</a:t>
            </a:r>
          </a:p>
          <a:p>
            <a:r>
              <a:rPr lang="en-AU" sz="800" dirty="0"/>
              <a:t>Cyrus</a:t>
            </a:r>
          </a:p>
          <a:p>
            <a:r>
              <a:rPr lang="en-AU" sz="800" dirty="0"/>
              <a:t>Restore</a:t>
            </a:r>
          </a:p>
          <a:p>
            <a:r>
              <a:rPr lang="en-AU" sz="800" dirty="0"/>
              <a:t>Rebuilt</a:t>
            </a:r>
          </a:p>
          <a:p>
            <a:r>
              <a:rPr lang="en-AU" sz="800" dirty="0"/>
              <a:t>City</a:t>
            </a:r>
          </a:p>
          <a:p>
            <a:r>
              <a:rPr lang="en-AU" sz="800" dirty="0"/>
              <a:t>Sanctuary</a:t>
            </a:r>
          </a:p>
        </p:txBody>
      </p:sp>
      <p:sp>
        <p:nvSpPr>
          <p:cNvPr id="147" name="TextBox 146"/>
          <p:cNvSpPr txBox="1"/>
          <p:nvPr/>
        </p:nvSpPr>
        <p:spPr>
          <a:xfrm>
            <a:off x="1539683" y="1588178"/>
            <a:ext cx="936104" cy="328654"/>
          </a:xfrm>
          <a:prstGeom prst="rect">
            <a:avLst/>
          </a:prstGeom>
          <a:noFill/>
        </p:spPr>
        <p:txBody>
          <a:bodyPr wrap="square" lIns="81636" tIns="40818" rIns="81636" bIns="40818" rtlCol="0">
            <a:spAutoFit/>
          </a:bodyPr>
          <a:lstStyle/>
          <a:p>
            <a:r>
              <a:rPr lang="en-AU" sz="800" dirty="0"/>
              <a:t>BC408</a:t>
            </a:r>
          </a:p>
          <a:p>
            <a:r>
              <a:rPr lang="en-AU" sz="800" dirty="0"/>
              <a:t>Malachi</a:t>
            </a:r>
          </a:p>
        </p:txBody>
      </p:sp>
      <p:sp>
        <p:nvSpPr>
          <p:cNvPr id="156" name="Rounded Rectangle 155"/>
          <p:cNvSpPr/>
          <p:nvPr/>
        </p:nvSpPr>
        <p:spPr>
          <a:xfrm>
            <a:off x="5572131" y="1700809"/>
            <a:ext cx="144016" cy="18407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7" name="Rounded Rectangle 156"/>
          <p:cNvSpPr/>
          <p:nvPr/>
        </p:nvSpPr>
        <p:spPr>
          <a:xfrm>
            <a:off x="5572131" y="1412777"/>
            <a:ext cx="144016" cy="13353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6" name="Rounded Rectangle 165"/>
          <p:cNvSpPr/>
          <p:nvPr/>
        </p:nvSpPr>
        <p:spPr>
          <a:xfrm>
            <a:off x="2187755" y="2783694"/>
            <a:ext cx="504056" cy="3572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68" name="Straight Connector 167"/>
          <p:cNvCxnSpPr/>
          <p:nvPr/>
        </p:nvCxnSpPr>
        <p:spPr>
          <a:xfrm>
            <a:off x="1107635" y="5445224"/>
            <a:ext cx="1944216" cy="0"/>
          </a:xfrm>
          <a:prstGeom prst="line">
            <a:avLst/>
          </a:prstGeom>
          <a:ln w="19050">
            <a:prstDash val="lg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69" name="Rounded Rectangle 168"/>
          <p:cNvSpPr/>
          <p:nvPr/>
        </p:nvSpPr>
        <p:spPr>
          <a:xfrm>
            <a:off x="1906941" y="5085185"/>
            <a:ext cx="504056" cy="3572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2" name="TextBox 171"/>
          <p:cNvSpPr txBox="1"/>
          <p:nvPr/>
        </p:nvSpPr>
        <p:spPr>
          <a:xfrm>
            <a:off x="1253852" y="5517232"/>
            <a:ext cx="1678556" cy="451765"/>
          </a:xfrm>
          <a:prstGeom prst="rect">
            <a:avLst/>
          </a:prstGeom>
          <a:noFill/>
        </p:spPr>
        <p:txBody>
          <a:bodyPr wrap="square" lIns="81636" tIns="40818" rIns="81636" bIns="40818" rtlCol="0">
            <a:spAutoFit/>
          </a:bodyPr>
          <a:lstStyle/>
          <a:p>
            <a:r>
              <a:rPr lang="en-AU" sz="2400" u="sng" dirty="0"/>
              <a:t>69 Weeks </a:t>
            </a:r>
          </a:p>
        </p:txBody>
      </p:sp>
      <p:sp>
        <p:nvSpPr>
          <p:cNvPr id="176" name="TextBox 175"/>
          <p:cNvSpPr txBox="1"/>
          <p:nvPr/>
        </p:nvSpPr>
        <p:spPr>
          <a:xfrm>
            <a:off x="4176110" y="2138787"/>
            <a:ext cx="936104" cy="190155"/>
          </a:xfrm>
          <a:prstGeom prst="rect">
            <a:avLst/>
          </a:prstGeom>
          <a:noFill/>
        </p:spPr>
        <p:txBody>
          <a:bodyPr wrap="square" lIns="81636" tIns="40818" rIns="81636" bIns="40818" rtlCol="0">
            <a:spAutoFit/>
          </a:bodyPr>
          <a:lstStyle/>
          <a:p>
            <a:pPr algn="ctr"/>
            <a:r>
              <a:rPr lang="en-AU" sz="700" dirty="0"/>
              <a:t>Is 58:12</a:t>
            </a:r>
          </a:p>
        </p:txBody>
      </p:sp>
      <p:sp>
        <p:nvSpPr>
          <p:cNvPr id="117" name="Pie 116"/>
          <p:cNvSpPr/>
          <p:nvPr/>
        </p:nvSpPr>
        <p:spPr>
          <a:xfrm flipV="1">
            <a:off x="3663152" y="3025045"/>
            <a:ext cx="1982961" cy="810817"/>
          </a:xfrm>
          <a:prstGeom prst="pie">
            <a:avLst>
              <a:gd name="adj1" fmla="val 21573801"/>
              <a:gd name="adj2" fmla="val 10786679"/>
            </a:avLst>
          </a:prstGeom>
          <a:no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636" tIns="40818" rIns="81636" bIns="40818" rtlCol="0" anchor="ctr"/>
          <a:lstStyle/>
          <a:p>
            <a:pPr algn="ctr"/>
            <a:endParaRPr lang="en-AU">
              <a:solidFill>
                <a:schemeClr val="tx1"/>
              </a:solidFill>
            </a:endParaRPr>
          </a:p>
        </p:txBody>
      </p:sp>
      <p:sp>
        <p:nvSpPr>
          <p:cNvPr id="83" name="Pie 82"/>
          <p:cNvSpPr/>
          <p:nvPr/>
        </p:nvSpPr>
        <p:spPr>
          <a:xfrm flipV="1">
            <a:off x="5644140" y="3185129"/>
            <a:ext cx="792088" cy="505457"/>
          </a:xfrm>
          <a:prstGeom prst="pie">
            <a:avLst>
              <a:gd name="adj1" fmla="val 1"/>
              <a:gd name="adj2" fmla="val 10786679"/>
            </a:avLst>
          </a:prstGeom>
          <a:no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636" tIns="40818" rIns="81636" bIns="40818" rtlCol="0" anchor="ctr"/>
          <a:lstStyle/>
          <a:p>
            <a:pPr algn="ctr"/>
            <a:endParaRPr lang="en-AU">
              <a:solidFill>
                <a:schemeClr val="tx1"/>
              </a:solidFill>
            </a:endParaRPr>
          </a:p>
        </p:txBody>
      </p:sp>
      <p:sp>
        <p:nvSpPr>
          <p:cNvPr id="86" name="TextBox 85"/>
          <p:cNvSpPr txBox="1"/>
          <p:nvPr/>
        </p:nvSpPr>
        <p:spPr>
          <a:xfrm>
            <a:off x="5777512" y="3238888"/>
            <a:ext cx="648072" cy="190112"/>
          </a:xfrm>
          <a:prstGeom prst="rect">
            <a:avLst/>
          </a:prstGeom>
          <a:noFill/>
        </p:spPr>
        <p:txBody>
          <a:bodyPr wrap="square" lIns="81636" tIns="40818" rIns="81636" bIns="40818" rtlCol="0">
            <a:spAutoFit/>
          </a:bodyPr>
          <a:lstStyle/>
          <a:p>
            <a:r>
              <a:rPr lang="en-AU" sz="700" dirty="0"/>
              <a:t>3 ½ Years </a:t>
            </a:r>
          </a:p>
        </p:txBody>
      </p:sp>
      <p:sp>
        <p:nvSpPr>
          <p:cNvPr id="87" name="TextBox 86"/>
          <p:cNvSpPr txBox="1"/>
          <p:nvPr/>
        </p:nvSpPr>
        <p:spPr>
          <a:xfrm>
            <a:off x="4030642" y="3137220"/>
            <a:ext cx="1514264" cy="190155"/>
          </a:xfrm>
          <a:prstGeom prst="rect">
            <a:avLst/>
          </a:prstGeom>
          <a:noFill/>
        </p:spPr>
        <p:txBody>
          <a:bodyPr wrap="square" lIns="81636" tIns="40818" rIns="81636" bIns="40818" rtlCol="0">
            <a:spAutoFit/>
          </a:bodyPr>
          <a:lstStyle/>
          <a:p>
            <a:r>
              <a:rPr lang="en-AU" sz="700" dirty="0"/>
              <a:t>The Church Age – 2000 years</a:t>
            </a:r>
          </a:p>
        </p:txBody>
      </p:sp>
      <p:sp>
        <p:nvSpPr>
          <p:cNvPr id="94" name="TextBox 93"/>
          <p:cNvSpPr txBox="1"/>
          <p:nvPr/>
        </p:nvSpPr>
        <p:spPr>
          <a:xfrm>
            <a:off x="906005" y="3832635"/>
            <a:ext cx="1152129" cy="821097"/>
          </a:xfrm>
          <a:prstGeom prst="rect">
            <a:avLst/>
          </a:prstGeom>
          <a:noFill/>
        </p:spPr>
        <p:txBody>
          <a:bodyPr wrap="square" lIns="81636" tIns="40818" rIns="81636" bIns="40818" rtlCol="0">
            <a:spAutoFit/>
          </a:bodyPr>
          <a:lstStyle/>
          <a:p>
            <a:pPr algn="ctr"/>
            <a:r>
              <a:rPr lang="en-AU" sz="2400" dirty="0"/>
              <a:t>7 </a:t>
            </a:r>
            <a:br>
              <a:rPr lang="en-AU" sz="2400" dirty="0"/>
            </a:br>
            <a:r>
              <a:rPr lang="en-AU" sz="2400" dirty="0"/>
              <a:t>WKS</a:t>
            </a:r>
            <a:endParaRPr lang="en-AU" sz="7200" dirty="0"/>
          </a:p>
        </p:txBody>
      </p:sp>
      <p:sp>
        <p:nvSpPr>
          <p:cNvPr id="103" name="TextBox 102"/>
          <p:cNvSpPr txBox="1"/>
          <p:nvPr/>
        </p:nvSpPr>
        <p:spPr>
          <a:xfrm>
            <a:off x="1899722" y="3861048"/>
            <a:ext cx="1152129" cy="821097"/>
          </a:xfrm>
          <a:prstGeom prst="rect">
            <a:avLst/>
          </a:prstGeom>
          <a:noFill/>
        </p:spPr>
        <p:txBody>
          <a:bodyPr wrap="square" lIns="81636" tIns="40818" rIns="81636" bIns="40818" rtlCol="0">
            <a:spAutoFit/>
          </a:bodyPr>
          <a:lstStyle/>
          <a:p>
            <a:pPr algn="ctr"/>
            <a:r>
              <a:rPr lang="en-AU" sz="2400" dirty="0"/>
              <a:t>62 </a:t>
            </a:r>
            <a:br>
              <a:rPr lang="en-AU" sz="2400" dirty="0"/>
            </a:br>
            <a:r>
              <a:rPr lang="en-AU" sz="2400" dirty="0"/>
              <a:t>WKS</a:t>
            </a:r>
            <a:endParaRPr lang="en-AU" sz="7200" dirty="0"/>
          </a:p>
        </p:txBody>
      </p:sp>
      <p:sp>
        <p:nvSpPr>
          <p:cNvPr id="104" name="TextBox 103"/>
          <p:cNvSpPr txBox="1"/>
          <p:nvPr/>
        </p:nvSpPr>
        <p:spPr>
          <a:xfrm>
            <a:off x="2980189" y="3856283"/>
            <a:ext cx="719734" cy="821097"/>
          </a:xfrm>
          <a:prstGeom prst="rect">
            <a:avLst/>
          </a:prstGeom>
          <a:noFill/>
        </p:spPr>
        <p:txBody>
          <a:bodyPr wrap="square" lIns="81636" tIns="40818" rIns="81636" bIns="40818" rtlCol="0">
            <a:spAutoFit/>
          </a:bodyPr>
          <a:lstStyle/>
          <a:p>
            <a:pPr algn="ctr"/>
            <a:r>
              <a:rPr lang="en-AU" sz="2400" dirty="0"/>
              <a:t>½</a:t>
            </a:r>
          </a:p>
          <a:p>
            <a:pPr algn="ctr"/>
            <a:r>
              <a:rPr lang="en-AU" sz="2400" dirty="0"/>
              <a:t>WK</a:t>
            </a:r>
            <a:endParaRPr lang="en-AU" sz="7200" dirty="0"/>
          </a:p>
        </p:txBody>
      </p:sp>
      <p:sp>
        <p:nvSpPr>
          <p:cNvPr id="106" name="TextBox 105"/>
          <p:cNvSpPr txBox="1"/>
          <p:nvPr/>
        </p:nvSpPr>
        <p:spPr>
          <a:xfrm>
            <a:off x="5644139" y="3861048"/>
            <a:ext cx="719734" cy="821097"/>
          </a:xfrm>
          <a:prstGeom prst="rect">
            <a:avLst/>
          </a:prstGeom>
          <a:noFill/>
        </p:spPr>
        <p:txBody>
          <a:bodyPr wrap="square" lIns="81636" tIns="40818" rIns="81636" bIns="40818" rtlCol="0">
            <a:spAutoFit/>
          </a:bodyPr>
          <a:lstStyle/>
          <a:p>
            <a:pPr algn="ctr"/>
            <a:r>
              <a:rPr lang="en-AU" sz="2400" dirty="0"/>
              <a:t>½</a:t>
            </a:r>
          </a:p>
          <a:p>
            <a:pPr algn="ctr"/>
            <a:r>
              <a:rPr lang="en-AU" sz="2400" dirty="0"/>
              <a:t>WK</a:t>
            </a:r>
            <a:endParaRPr lang="en-AU" sz="7200" dirty="0"/>
          </a:p>
        </p:txBody>
      </p:sp>
      <p:sp>
        <p:nvSpPr>
          <p:cNvPr id="107" name="TextBox 106"/>
          <p:cNvSpPr txBox="1"/>
          <p:nvPr/>
        </p:nvSpPr>
        <p:spPr>
          <a:xfrm>
            <a:off x="1122030" y="2278060"/>
            <a:ext cx="705685" cy="821097"/>
          </a:xfrm>
          <a:prstGeom prst="rect">
            <a:avLst/>
          </a:prstGeom>
          <a:noFill/>
        </p:spPr>
        <p:txBody>
          <a:bodyPr wrap="square" lIns="81636" tIns="40818" rIns="81636" bIns="40818" rtlCol="0">
            <a:spAutoFit/>
          </a:bodyPr>
          <a:lstStyle/>
          <a:p>
            <a:pPr algn="ctr"/>
            <a:r>
              <a:rPr lang="en-AU" sz="2400" dirty="0"/>
              <a:t>49 </a:t>
            </a:r>
            <a:br>
              <a:rPr lang="en-AU" sz="2400" dirty="0"/>
            </a:br>
            <a:r>
              <a:rPr lang="en-AU" sz="2400" dirty="0" err="1"/>
              <a:t>Yrs</a:t>
            </a:r>
            <a:r>
              <a:rPr lang="en-AU" sz="2400" dirty="0"/>
              <a:t> </a:t>
            </a:r>
          </a:p>
        </p:txBody>
      </p:sp>
      <p:sp>
        <p:nvSpPr>
          <p:cNvPr id="108" name="TextBox 107"/>
          <p:cNvSpPr txBox="1"/>
          <p:nvPr/>
        </p:nvSpPr>
        <p:spPr>
          <a:xfrm>
            <a:off x="2058134" y="2276872"/>
            <a:ext cx="705685" cy="821097"/>
          </a:xfrm>
          <a:prstGeom prst="rect">
            <a:avLst/>
          </a:prstGeom>
          <a:noFill/>
        </p:spPr>
        <p:txBody>
          <a:bodyPr wrap="square" lIns="81636" tIns="40818" rIns="81636" bIns="40818" rtlCol="0">
            <a:spAutoFit/>
          </a:bodyPr>
          <a:lstStyle/>
          <a:p>
            <a:pPr algn="ctr"/>
            <a:r>
              <a:rPr lang="en-AU" sz="2400" dirty="0"/>
              <a:t>434 </a:t>
            </a:r>
            <a:br>
              <a:rPr lang="en-AU" sz="2400" dirty="0"/>
            </a:br>
            <a:r>
              <a:rPr lang="en-AU" sz="2400" dirty="0" err="1"/>
              <a:t>Yrs</a:t>
            </a:r>
            <a:r>
              <a:rPr lang="en-AU" sz="2400" dirty="0"/>
              <a:t> </a:t>
            </a:r>
          </a:p>
        </p:txBody>
      </p:sp>
      <p:sp>
        <p:nvSpPr>
          <p:cNvPr id="110" name="TextBox 109"/>
          <p:cNvSpPr txBox="1"/>
          <p:nvPr/>
        </p:nvSpPr>
        <p:spPr>
          <a:xfrm>
            <a:off x="2944990" y="2270200"/>
            <a:ext cx="705685" cy="821097"/>
          </a:xfrm>
          <a:prstGeom prst="rect">
            <a:avLst/>
          </a:prstGeom>
          <a:noFill/>
        </p:spPr>
        <p:txBody>
          <a:bodyPr wrap="square" lIns="81636" tIns="40818" rIns="81636" bIns="40818" rtlCol="0">
            <a:spAutoFit/>
          </a:bodyPr>
          <a:lstStyle/>
          <a:p>
            <a:pPr algn="ctr"/>
            <a:r>
              <a:rPr lang="en-AU" sz="2400" dirty="0"/>
              <a:t>3½</a:t>
            </a:r>
          </a:p>
          <a:p>
            <a:pPr algn="ctr"/>
            <a:r>
              <a:rPr lang="en-AU" sz="2400" dirty="0"/>
              <a:t> </a:t>
            </a:r>
            <a:r>
              <a:rPr lang="en-AU" sz="2400" dirty="0" err="1"/>
              <a:t>Yrs</a:t>
            </a:r>
            <a:r>
              <a:rPr lang="en-AU" sz="2400" dirty="0"/>
              <a:t> </a:t>
            </a:r>
          </a:p>
        </p:txBody>
      </p:sp>
      <p:sp>
        <p:nvSpPr>
          <p:cNvPr id="119" name="TextBox 118"/>
          <p:cNvSpPr txBox="1"/>
          <p:nvPr/>
        </p:nvSpPr>
        <p:spPr>
          <a:xfrm>
            <a:off x="5658534" y="2276872"/>
            <a:ext cx="705685" cy="821097"/>
          </a:xfrm>
          <a:prstGeom prst="rect">
            <a:avLst/>
          </a:prstGeom>
          <a:noFill/>
        </p:spPr>
        <p:txBody>
          <a:bodyPr wrap="square" lIns="81636" tIns="40818" rIns="81636" bIns="40818" rtlCol="0">
            <a:spAutoFit/>
          </a:bodyPr>
          <a:lstStyle/>
          <a:p>
            <a:pPr algn="ctr"/>
            <a:r>
              <a:rPr lang="en-AU" sz="2400" dirty="0"/>
              <a:t>3½</a:t>
            </a:r>
          </a:p>
          <a:p>
            <a:pPr algn="ctr"/>
            <a:r>
              <a:rPr lang="en-AU" sz="2400" dirty="0"/>
              <a:t> </a:t>
            </a:r>
            <a:r>
              <a:rPr lang="en-AU" sz="2400" dirty="0" err="1"/>
              <a:t>Yrs</a:t>
            </a:r>
            <a:r>
              <a:rPr lang="en-AU" sz="2400" dirty="0"/>
              <a:t> </a:t>
            </a:r>
          </a:p>
        </p:txBody>
      </p:sp>
      <p:sp>
        <p:nvSpPr>
          <p:cNvPr id="16" name="TextBox 15"/>
          <p:cNvSpPr txBox="1"/>
          <p:nvPr/>
        </p:nvSpPr>
        <p:spPr>
          <a:xfrm>
            <a:off x="7762050" y="2589872"/>
            <a:ext cx="1490470" cy="1631216"/>
          </a:xfrm>
          <a:prstGeom prst="rect">
            <a:avLst/>
          </a:prstGeom>
          <a:noFill/>
        </p:spPr>
        <p:txBody>
          <a:bodyPr vert="horz" wrap="square" rtlCol="0">
            <a:spAutoFit/>
          </a:bodyPr>
          <a:lstStyle/>
          <a:p>
            <a:r>
              <a:rPr lang="en-AU" sz="2000" b="1" dirty="0"/>
              <a:t>NEW</a:t>
            </a:r>
          </a:p>
          <a:p>
            <a:r>
              <a:rPr lang="en-AU" sz="2000" b="1" dirty="0"/>
              <a:t>HEAVENS </a:t>
            </a:r>
          </a:p>
          <a:p>
            <a:r>
              <a:rPr lang="en-AU" sz="2000" b="1" dirty="0"/>
              <a:t>&amp; </a:t>
            </a:r>
          </a:p>
          <a:p>
            <a:r>
              <a:rPr lang="en-AU" sz="2000" b="1" dirty="0"/>
              <a:t>NEW</a:t>
            </a:r>
          </a:p>
          <a:p>
            <a:r>
              <a:rPr lang="en-AU" sz="2000" b="1" dirty="0"/>
              <a:t>EARTH</a:t>
            </a:r>
          </a:p>
        </p:txBody>
      </p:sp>
      <p:sp>
        <p:nvSpPr>
          <p:cNvPr id="124" name="TextBox 123"/>
          <p:cNvSpPr txBox="1"/>
          <p:nvPr/>
        </p:nvSpPr>
        <p:spPr>
          <a:xfrm>
            <a:off x="6314834" y="2276872"/>
            <a:ext cx="1353510" cy="821097"/>
          </a:xfrm>
          <a:prstGeom prst="rect">
            <a:avLst/>
          </a:prstGeom>
          <a:noFill/>
        </p:spPr>
        <p:txBody>
          <a:bodyPr wrap="square" lIns="81636" tIns="40818" rIns="81636" bIns="40818" rtlCol="0">
            <a:spAutoFit/>
          </a:bodyPr>
          <a:lstStyle/>
          <a:p>
            <a:pPr algn="ctr"/>
            <a:r>
              <a:rPr lang="en-AU" sz="2400" dirty="0"/>
              <a:t>1000</a:t>
            </a:r>
          </a:p>
          <a:p>
            <a:pPr algn="ctr"/>
            <a:r>
              <a:rPr lang="en-AU" sz="2400" dirty="0"/>
              <a:t> </a:t>
            </a:r>
            <a:r>
              <a:rPr lang="en-AU" sz="2400" dirty="0" err="1"/>
              <a:t>Yrs</a:t>
            </a:r>
            <a:r>
              <a:rPr lang="en-AU" sz="2400" dirty="0"/>
              <a:t> </a:t>
            </a:r>
          </a:p>
        </p:txBody>
      </p:sp>
      <p:sp>
        <p:nvSpPr>
          <p:cNvPr id="129" name="TextBox 128"/>
          <p:cNvSpPr txBox="1"/>
          <p:nvPr/>
        </p:nvSpPr>
        <p:spPr>
          <a:xfrm>
            <a:off x="3203848" y="852032"/>
            <a:ext cx="1601516" cy="821097"/>
          </a:xfrm>
          <a:prstGeom prst="rect">
            <a:avLst/>
          </a:prstGeom>
          <a:noFill/>
        </p:spPr>
        <p:txBody>
          <a:bodyPr wrap="square" lIns="81636" tIns="40818" rIns="81636" bIns="40818" rtlCol="0">
            <a:spAutoFit/>
          </a:bodyPr>
          <a:lstStyle/>
          <a:p>
            <a:r>
              <a:rPr lang="en-AU" sz="2400" b="1" dirty="0"/>
              <a:t>1</a:t>
            </a:r>
            <a:r>
              <a:rPr lang="en-AU" sz="2400" b="1" baseline="30000" dirty="0"/>
              <a:t>st</a:t>
            </a:r>
            <a:endParaRPr lang="en-AU" sz="2400" b="1" dirty="0"/>
          </a:p>
          <a:p>
            <a:r>
              <a:rPr lang="en-AU" sz="2400" b="1" dirty="0"/>
              <a:t>COMING</a:t>
            </a:r>
          </a:p>
        </p:txBody>
      </p:sp>
      <p:cxnSp>
        <p:nvCxnSpPr>
          <p:cNvPr id="18" name="Straight Connector 17"/>
          <p:cNvCxnSpPr/>
          <p:nvPr/>
        </p:nvCxnSpPr>
        <p:spPr>
          <a:xfrm>
            <a:off x="3297832" y="5445224"/>
            <a:ext cx="2706174"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3297832" y="4941168"/>
            <a:ext cx="0" cy="501292"/>
          </a:xfrm>
          <a:prstGeom prst="straightConnector1">
            <a:avLst/>
          </a:prstGeom>
          <a:ln w="19050">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p:nvPr/>
        </p:nvCxnSpPr>
        <p:spPr>
          <a:xfrm flipV="1">
            <a:off x="6011376" y="4941168"/>
            <a:ext cx="784" cy="501292"/>
          </a:xfrm>
          <a:prstGeom prst="straightConnector1">
            <a:avLst/>
          </a:prstGeom>
          <a:ln w="19050">
            <a:prstDash val="lgDash"/>
            <a:tailEnd type="triangle"/>
          </a:ln>
        </p:spPr>
        <p:style>
          <a:lnRef idx="1">
            <a:schemeClr val="accent1"/>
          </a:lnRef>
          <a:fillRef idx="0">
            <a:schemeClr val="accent1"/>
          </a:fillRef>
          <a:effectRef idx="0">
            <a:schemeClr val="accent1"/>
          </a:effectRef>
          <a:fontRef idx="minor">
            <a:schemeClr val="tx1"/>
          </a:fontRef>
        </p:style>
      </p:cxnSp>
      <p:sp>
        <p:nvSpPr>
          <p:cNvPr id="132" name="TextBox 131"/>
          <p:cNvSpPr txBox="1"/>
          <p:nvPr/>
        </p:nvSpPr>
        <p:spPr>
          <a:xfrm>
            <a:off x="4027049" y="5535546"/>
            <a:ext cx="1678556" cy="451765"/>
          </a:xfrm>
          <a:prstGeom prst="rect">
            <a:avLst/>
          </a:prstGeom>
          <a:noFill/>
        </p:spPr>
        <p:txBody>
          <a:bodyPr wrap="square" lIns="81636" tIns="40818" rIns="81636" bIns="40818" rtlCol="0">
            <a:spAutoFit/>
          </a:bodyPr>
          <a:lstStyle/>
          <a:p>
            <a:r>
              <a:rPr lang="en-AU" sz="2400" u="sng" dirty="0"/>
              <a:t>1 Week</a:t>
            </a:r>
          </a:p>
        </p:txBody>
      </p:sp>
      <p:sp>
        <p:nvSpPr>
          <p:cNvPr id="134" name="TextBox 133"/>
          <p:cNvSpPr txBox="1"/>
          <p:nvPr/>
        </p:nvSpPr>
        <p:spPr>
          <a:xfrm>
            <a:off x="3127061" y="5531172"/>
            <a:ext cx="345649" cy="451765"/>
          </a:xfrm>
          <a:prstGeom prst="rect">
            <a:avLst/>
          </a:prstGeom>
          <a:noFill/>
        </p:spPr>
        <p:txBody>
          <a:bodyPr wrap="square" lIns="81636" tIns="40818" rIns="81636" bIns="40818" rtlCol="0">
            <a:spAutoFit/>
          </a:bodyPr>
          <a:lstStyle/>
          <a:p>
            <a:r>
              <a:rPr lang="en-AU" sz="2400" dirty="0"/>
              <a:t>+</a:t>
            </a:r>
          </a:p>
        </p:txBody>
      </p:sp>
      <p:sp>
        <p:nvSpPr>
          <p:cNvPr id="137" name="TextBox 136"/>
          <p:cNvSpPr txBox="1"/>
          <p:nvPr/>
        </p:nvSpPr>
        <p:spPr>
          <a:xfrm>
            <a:off x="5399439" y="5521204"/>
            <a:ext cx="2184424" cy="451765"/>
          </a:xfrm>
          <a:prstGeom prst="rect">
            <a:avLst/>
          </a:prstGeom>
          <a:noFill/>
        </p:spPr>
        <p:txBody>
          <a:bodyPr wrap="square" lIns="81636" tIns="40818" rIns="81636" bIns="40818" rtlCol="0">
            <a:spAutoFit/>
          </a:bodyPr>
          <a:lstStyle/>
          <a:p>
            <a:r>
              <a:rPr lang="en-AU" sz="2400" b="1" dirty="0"/>
              <a:t>= 70 Weeks</a:t>
            </a:r>
          </a:p>
        </p:txBody>
      </p:sp>
      <p:sp>
        <p:nvSpPr>
          <p:cNvPr id="151" name="Pie 81"/>
          <p:cNvSpPr/>
          <p:nvPr/>
        </p:nvSpPr>
        <p:spPr>
          <a:xfrm flipV="1">
            <a:off x="1827715" y="3169711"/>
            <a:ext cx="1224136" cy="523171"/>
          </a:xfrm>
          <a:prstGeom prst="pie">
            <a:avLst>
              <a:gd name="adj1" fmla="val 1"/>
              <a:gd name="adj2" fmla="val 10786679"/>
            </a:avLst>
          </a:prstGeom>
          <a:solidFill>
            <a:schemeClr val="accent6">
              <a:lumMod val="75000"/>
            </a:schemeClr>
          </a:solid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636" tIns="40818" rIns="81636" bIns="40818" rtlCol="0" anchor="ctr"/>
          <a:lstStyle/>
          <a:p>
            <a:pPr algn="ctr"/>
            <a:endParaRPr lang="en-AU">
              <a:solidFill>
                <a:schemeClr val="tx1"/>
              </a:solidFill>
            </a:endParaRPr>
          </a:p>
        </p:txBody>
      </p:sp>
      <p:sp>
        <p:nvSpPr>
          <p:cNvPr id="153" name="Pie 83"/>
          <p:cNvSpPr/>
          <p:nvPr/>
        </p:nvSpPr>
        <p:spPr>
          <a:xfrm flipV="1">
            <a:off x="1107635" y="3178526"/>
            <a:ext cx="720080" cy="505540"/>
          </a:xfrm>
          <a:prstGeom prst="pie">
            <a:avLst>
              <a:gd name="adj1" fmla="val 1"/>
              <a:gd name="adj2" fmla="val 10786679"/>
            </a:avLst>
          </a:prstGeom>
          <a:solidFill>
            <a:schemeClr val="accent6">
              <a:lumMod val="75000"/>
            </a:schemeClr>
          </a:solid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636" tIns="40818" rIns="81636" bIns="40818" rtlCol="0" anchor="ctr"/>
          <a:lstStyle/>
          <a:p>
            <a:pPr algn="ctr"/>
            <a:endParaRPr lang="en-AU">
              <a:solidFill>
                <a:schemeClr val="tx1"/>
              </a:solidFill>
            </a:endParaRPr>
          </a:p>
        </p:txBody>
      </p:sp>
      <p:sp>
        <p:nvSpPr>
          <p:cNvPr id="154" name="Pie 89"/>
          <p:cNvSpPr/>
          <p:nvPr/>
        </p:nvSpPr>
        <p:spPr>
          <a:xfrm flipV="1">
            <a:off x="3051851" y="3222146"/>
            <a:ext cx="542156" cy="421208"/>
          </a:xfrm>
          <a:prstGeom prst="pie">
            <a:avLst>
              <a:gd name="adj1" fmla="val 1"/>
              <a:gd name="adj2" fmla="val 10786679"/>
            </a:avLst>
          </a:prstGeom>
          <a:solidFill>
            <a:schemeClr val="accent6">
              <a:lumMod val="75000"/>
            </a:schemeClr>
          </a:solid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636" tIns="40818" rIns="81636" bIns="40818" rtlCol="0" anchor="ctr"/>
          <a:lstStyle/>
          <a:p>
            <a:pPr algn="ctr"/>
            <a:endParaRPr lang="en-AU">
              <a:solidFill>
                <a:schemeClr val="tx1"/>
              </a:solidFill>
            </a:endParaRPr>
          </a:p>
        </p:txBody>
      </p:sp>
      <p:sp>
        <p:nvSpPr>
          <p:cNvPr id="155" name="TextBox 154"/>
          <p:cNvSpPr txBox="1"/>
          <p:nvPr/>
        </p:nvSpPr>
        <p:spPr>
          <a:xfrm>
            <a:off x="1194079" y="3241142"/>
            <a:ext cx="633636" cy="190155"/>
          </a:xfrm>
          <a:prstGeom prst="rect">
            <a:avLst/>
          </a:prstGeom>
          <a:noFill/>
        </p:spPr>
        <p:txBody>
          <a:bodyPr wrap="square" lIns="81636" tIns="40818" rIns="81636" bIns="40818" rtlCol="0">
            <a:spAutoFit/>
          </a:bodyPr>
          <a:lstStyle/>
          <a:p>
            <a:r>
              <a:rPr lang="en-AU" sz="700" dirty="0"/>
              <a:t>49 Years </a:t>
            </a:r>
          </a:p>
        </p:txBody>
      </p:sp>
      <p:sp>
        <p:nvSpPr>
          <p:cNvPr id="158" name="TextBox 157"/>
          <p:cNvSpPr txBox="1"/>
          <p:nvPr/>
        </p:nvSpPr>
        <p:spPr>
          <a:xfrm>
            <a:off x="2187755" y="3241142"/>
            <a:ext cx="633636" cy="190155"/>
          </a:xfrm>
          <a:prstGeom prst="rect">
            <a:avLst/>
          </a:prstGeom>
          <a:noFill/>
        </p:spPr>
        <p:txBody>
          <a:bodyPr wrap="square" lIns="81636" tIns="40818" rIns="81636" bIns="40818" rtlCol="0">
            <a:spAutoFit/>
          </a:bodyPr>
          <a:lstStyle/>
          <a:p>
            <a:r>
              <a:rPr lang="en-AU" sz="700" dirty="0"/>
              <a:t>434 Years </a:t>
            </a:r>
          </a:p>
        </p:txBody>
      </p:sp>
      <p:sp>
        <p:nvSpPr>
          <p:cNvPr id="159" name="TextBox 158"/>
          <p:cNvSpPr txBox="1"/>
          <p:nvPr/>
        </p:nvSpPr>
        <p:spPr>
          <a:xfrm>
            <a:off x="3051851" y="3241142"/>
            <a:ext cx="633636" cy="190155"/>
          </a:xfrm>
          <a:prstGeom prst="rect">
            <a:avLst/>
          </a:prstGeom>
          <a:noFill/>
        </p:spPr>
        <p:txBody>
          <a:bodyPr wrap="square" lIns="81636" tIns="40818" rIns="81636" bIns="40818" rtlCol="0">
            <a:spAutoFit/>
          </a:bodyPr>
          <a:lstStyle/>
          <a:p>
            <a:r>
              <a:rPr lang="en-AU" sz="700" dirty="0"/>
              <a:t>3 ½ Years </a:t>
            </a:r>
          </a:p>
        </p:txBody>
      </p:sp>
      <p:sp>
        <p:nvSpPr>
          <p:cNvPr id="160" name="Pie 82"/>
          <p:cNvSpPr/>
          <p:nvPr/>
        </p:nvSpPr>
        <p:spPr>
          <a:xfrm flipV="1">
            <a:off x="5644140" y="3187425"/>
            <a:ext cx="792088" cy="505457"/>
          </a:xfrm>
          <a:prstGeom prst="pie">
            <a:avLst>
              <a:gd name="adj1" fmla="val 1"/>
              <a:gd name="adj2" fmla="val 10786679"/>
            </a:avLst>
          </a:prstGeom>
          <a:solidFill>
            <a:schemeClr val="accent6">
              <a:lumMod val="75000"/>
            </a:schemeClr>
          </a:solid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636" tIns="40818" rIns="81636" bIns="40818" rtlCol="0" anchor="ctr"/>
          <a:lstStyle/>
          <a:p>
            <a:pPr algn="ctr"/>
            <a:endParaRPr lang="en-AU">
              <a:solidFill>
                <a:schemeClr val="tx1"/>
              </a:solidFill>
            </a:endParaRPr>
          </a:p>
        </p:txBody>
      </p:sp>
      <p:sp>
        <p:nvSpPr>
          <p:cNvPr id="161" name="TextBox 160"/>
          <p:cNvSpPr txBox="1"/>
          <p:nvPr/>
        </p:nvSpPr>
        <p:spPr>
          <a:xfrm>
            <a:off x="5777512" y="3241184"/>
            <a:ext cx="648072" cy="190112"/>
          </a:xfrm>
          <a:prstGeom prst="rect">
            <a:avLst/>
          </a:prstGeom>
          <a:noFill/>
        </p:spPr>
        <p:txBody>
          <a:bodyPr wrap="square" lIns="81636" tIns="40818" rIns="81636" bIns="40818" rtlCol="0">
            <a:spAutoFit/>
          </a:bodyPr>
          <a:lstStyle/>
          <a:p>
            <a:r>
              <a:rPr lang="en-AU" sz="700" dirty="0"/>
              <a:t>3 ½ Years </a:t>
            </a:r>
          </a:p>
        </p:txBody>
      </p:sp>
      <p:sp>
        <p:nvSpPr>
          <p:cNvPr id="163" name="Pie 94"/>
          <p:cNvSpPr/>
          <p:nvPr/>
        </p:nvSpPr>
        <p:spPr>
          <a:xfrm flipV="1">
            <a:off x="6436227" y="3167414"/>
            <a:ext cx="1376131" cy="549617"/>
          </a:xfrm>
          <a:prstGeom prst="pie">
            <a:avLst>
              <a:gd name="adj1" fmla="val 28794"/>
              <a:gd name="adj2" fmla="val 10786679"/>
            </a:avLst>
          </a:prstGeom>
          <a:solidFill>
            <a:schemeClr val="tx2">
              <a:lumMod val="60000"/>
              <a:lumOff val="40000"/>
            </a:schemeClr>
          </a:solid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636" tIns="40818" rIns="81636" bIns="40818" rtlCol="0" anchor="ctr"/>
          <a:lstStyle/>
          <a:p>
            <a:pPr algn="ctr"/>
            <a:endParaRPr lang="en-AU">
              <a:solidFill>
                <a:schemeClr val="tx1"/>
              </a:solidFill>
            </a:endParaRPr>
          </a:p>
        </p:txBody>
      </p:sp>
      <p:sp>
        <p:nvSpPr>
          <p:cNvPr id="170" name="TextBox 169"/>
          <p:cNvSpPr txBox="1"/>
          <p:nvPr/>
        </p:nvSpPr>
        <p:spPr>
          <a:xfrm>
            <a:off x="6724259" y="3238846"/>
            <a:ext cx="741648" cy="190155"/>
          </a:xfrm>
          <a:prstGeom prst="rect">
            <a:avLst/>
          </a:prstGeom>
          <a:noFill/>
        </p:spPr>
        <p:txBody>
          <a:bodyPr wrap="square" lIns="81636" tIns="40818" rIns="81636" bIns="40818" rtlCol="0">
            <a:spAutoFit/>
          </a:bodyPr>
          <a:lstStyle/>
          <a:p>
            <a:r>
              <a:rPr lang="en-AU" sz="700" dirty="0"/>
              <a:t>1000 Years </a:t>
            </a:r>
          </a:p>
        </p:txBody>
      </p:sp>
    </p:spTree>
    <p:extLst>
      <p:ext uri="{BB962C8B-B14F-4D97-AF65-F5344CB8AC3E}">
        <p14:creationId xmlns:p14="http://schemas.microsoft.com/office/powerpoint/2010/main" val="861155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07"/>
                                        </p:tgtEl>
                                        <p:attrNameLst>
                                          <p:attrName>style.visibility</p:attrName>
                                        </p:attrNameLst>
                                      </p:cBhvr>
                                      <p:to>
                                        <p:strVal val="visible"/>
                                      </p:to>
                                    </p:set>
                                    <p:animEffect transition="in" filter="fade">
                                      <p:cBhvr>
                                        <p:cTn id="17" dur="1000"/>
                                        <p:tgtEl>
                                          <p:spTgt spid="107"/>
                                        </p:tgtEl>
                                      </p:cBhvr>
                                    </p:animEffect>
                                    <p:anim calcmode="lin" valueType="num">
                                      <p:cBhvr>
                                        <p:cTn id="18" dur="1000" fill="hold"/>
                                        <p:tgtEl>
                                          <p:spTgt spid="107"/>
                                        </p:tgtEl>
                                        <p:attrNameLst>
                                          <p:attrName>ppt_x</p:attrName>
                                        </p:attrNameLst>
                                      </p:cBhvr>
                                      <p:tavLst>
                                        <p:tav tm="0">
                                          <p:val>
                                            <p:strVal val="#ppt_x"/>
                                          </p:val>
                                        </p:tav>
                                        <p:tav tm="100000">
                                          <p:val>
                                            <p:strVal val="#ppt_x"/>
                                          </p:val>
                                        </p:tav>
                                      </p:tavLst>
                                    </p:anim>
                                    <p:anim calcmode="lin" valueType="num">
                                      <p:cBhvr>
                                        <p:cTn id="19" dur="1000" fill="hold"/>
                                        <p:tgtEl>
                                          <p:spTgt spid="10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08"/>
                                        </p:tgtEl>
                                        <p:attrNameLst>
                                          <p:attrName>style.visibility</p:attrName>
                                        </p:attrNameLst>
                                      </p:cBhvr>
                                      <p:to>
                                        <p:strVal val="visible"/>
                                      </p:to>
                                    </p:set>
                                    <p:animEffect transition="in" filter="fade">
                                      <p:cBhvr>
                                        <p:cTn id="24" dur="1000"/>
                                        <p:tgtEl>
                                          <p:spTgt spid="108"/>
                                        </p:tgtEl>
                                      </p:cBhvr>
                                    </p:animEffect>
                                    <p:anim calcmode="lin" valueType="num">
                                      <p:cBhvr>
                                        <p:cTn id="25" dur="1000" fill="hold"/>
                                        <p:tgtEl>
                                          <p:spTgt spid="108"/>
                                        </p:tgtEl>
                                        <p:attrNameLst>
                                          <p:attrName>ppt_x</p:attrName>
                                        </p:attrNameLst>
                                      </p:cBhvr>
                                      <p:tavLst>
                                        <p:tav tm="0">
                                          <p:val>
                                            <p:strVal val="#ppt_x"/>
                                          </p:val>
                                        </p:tav>
                                        <p:tav tm="100000">
                                          <p:val>
                                            <p:strVal val="#ppt_x"/>
                                          </p:val>
                                        </p:tav>
                                      </p:tavLst>
                                    </p:anim>
                                    <p:anim calcmode="lin" valueType="num">
                                      <p:cBhvr>
                                        <p:cTn id="26" dur="1000" fill="hold"/>
                                        <p:tgtEl>
                                          <p:spTgt spid="10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10"/>
                                        </p:tgtEl>
                                        <p:attrNameLst>
                                          <p:attrName>style.visibility</p:attrName>
                                        </p:attrNameLst>
                                      </p:cBhvr>
                                      <p:to>
                                        <p:strVal val="visible"/>
                                      </p:to>
                                    </p:set>
                                    <p:animEffect transition="in" filter="fade">
                                      <p:cBhvr>
                                        <p:cTn id="31" dur="1000"/>
                                        <p:tgtEl>
                                          <p:spTgt spid="110"/>
                                        </p:tgtEl>
                                      </p:cBhvr>
                                    </p:animEffect>
                                    <p:anim calcmode="lin" valueType="num">
                                      <p:cBhvr>
                                        <p:cTn id="32" dur="1000" fill="hold"/>
                                        <p:tgtEl>
                                          <p:spTgt spid="110"/>
                                        </p:tgtEl>
                                        <p:attrNameLst>
                                          <p:attrName>ppt_x</p:attrName>
                                        </p:attrNameLst>
                                      </p:cBhvr>
                                      <p:tavLst>
                                        <p:tav tm="0">
                                          <p:val>
                                            <p:strVal val="#ppt_x"/>
                                          </p:val>
                                        </p:tav>
                                        <p:tav tm="100000">
                                          <p:val>
                                            <p:strVal val="#ppt_x"/>
                                          </p:val>
                                        </p:tav>
                                      </p:tavLst>
                                    </p:anim>
                                    <p:anim calcmode="lin" valueType="num">
                                      <p:cBhvr>
                                        <p:cTn id="33" dur="1000" fill="hold"/>
                                        <p:tgtEl>
                                          <p:spTgt spid="110"/>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19"/>
                                        </p:tgtEl>
                                        <p:attrNameLst>
                                          <p:attrName>style.visibility</p:attrName>
                                        </p:attrNameLst>
                                      </p:cBhvr>
                                      <p:to>
                                        <p:strVal val="visible"/>
                                      </p:to>
                                    </p:set>
                                    <p:animEffect transition="in" filter="fade">
                                      <p:cBhvr>
                                        <p:cTn id="38" dur="1000"/>
                                        <p:tgtEl>
                                          <p:spTgt spid="119"/>
                                        </p:tgtEl>
                                      </p:cBhvr>
                                    </p:animEffect>
                                    <p:anim calcmode="lin" valueType="num">
                                      <p:cBhvr>
                                        <p:cTn id="39" dur="1000" fill="hold"/>
                                        <p:tgtEl>
                                          <p:spTgt spid="119"/>
                                        </p:tgtEl>
                                        <p:attrNameLst>
                                          <p:attrName>ppt_x</p:attrName>
                                        </p:attrNameLst>
                                      </p:cBhvr>
                                      <p:tavLst>
                                        <p:tav tm="0">
                                          <p:val>
                                            <p:strVal val="#ppt_x"/>
                                          </p:val>
                                        </p:tav>
                                        <p:tav tm="100000">
                                          <p:val>
                                            <p:strVal val="#ppt_x"/>
                                          </p:val>
                                        </p:tav>
                                      </p:tavLst>
                                    </p:anim>
                                    <p:anim calcmode="lin" valueType="num">
                                      <p:cBhvr>
                                        <p:cTn id="40" dur="1000" fill="hold"/>
                                        <p:tgtEl>
                                          <p:spTgt spid="119"/>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172"/>
                                        </p:tgtEl>
                                        <p:attrNameLst>
                                          <p:attrName>style.visibility</p:attrName>
                                        </p:attrNameLst>
                                      </p:cBhvr>
                                      <p:to>
                                        <p:strVal val="visible"/>
                                      </p:to>
                                    </p:set>
                                    <p:animEffect transition="in" filter="wipe(down)">
                                      <p:cBhvr>
                                        <p:cTn id="45" dur="500"/>
                                        <p:tgtEl>
                                          <p:spTgt spid="172"/>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134"/>
                                        </p:tgtEl>
                                        <p:attrNameLst>
                                          <p:attrName>style.visibility</p:attrName>
                                        </p:attrNameLst>
                                      </p:cBhvr>
                                      <p:to>
                                        <p:strVal val="visible"/>
                                      </p:to>
                                    </p:set>
                                    <p:animEffect transition="in" filter="wipe(down)">
                                      <p:cBhvr>
                                        <p:cTn id="48" dur="500"/>
                                        <p:tgtEl>
                                          <p:spTgt spid="134"/>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32"/>
                                        </p:tgtEl>
                                        <p:attrNameLst>
                                          <p:attrName>style.visibility</p:attrName>
                                        </p:attrNameLst>
                                      </p:cBhvr>
                                      <p:to>
                                        <p:strVal val="visible"/>
                                      </p:to>
                                    </p:set>
                                    <p:animEffect transition="in" filter="wipe(down)">
                                      <p:cBhvr>
                                        <p:cTn id="51" dur="500"/>
                                        <p:tgtEl>
                                          <p:spTgt spid="132"/>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37"/>
                                        </p:tgtEl>
                                        <p:attrNameLst>
                                          <p:attrName>style.visibility</p:attrName>
                                        </p:attrNameLst>
                                      </p:cBhvr>
                                      <p:to>
                                        <p:strVal val="visible"/>
                                      </p:to>
                                    </p:set>
                                    <p:animEffect transition="in" filter="wipe(down)">
                                      <p:cBhvr>
                                        <p:cTn id="54" dur="500"/>
                                        <p:tgtEl>
                                          <p:spTgt spid="137"/>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170"/>
                                        </p:tgtEl>
                                        <p:attrNameLst>
                                          <p:attrName>style.visibility</p:attrName>
                                        </p:attrNameLst>
                                      </p:cBhvr>
                                      <p:to>
                                        <p:strVal val="visible"/>
                                      </p:to>
                                    </p:set>
                                    <p:anim calcmode="lin" valueType="num">
                                      <p:cBhvr>
                                        <p:cTn id="59" dur="500" fill="hold"/>
                                        <p:tgtEl>
                                          <p:spTgt spid="170"/>
                                        </p:tgtEl>
                                        <p:attrNameLst>
                                          <p:attrName>ppt_w</p:attrName>
                                        </p:attrNameLst>
                                      </p:cBhvr>
                                      <p:tavLst>
                                        <p:tav tm="0">
                                          <p:val>
                                            <p:fltVal val="0"/>
                                          </p:val>
                                        </p:tav>
                                        <p:tav tm="100000">
                                          <p:val>
                                            <p:strVal val="#ppt_w"/>
                                          </p:val>
                                        </p:tav>
                                      </p:tavLst>
                                    </p:anim>
                                    <p:anim calcmode="lin" valueType="num">
                                      <p:cBhvr>
                                        <p:cTn id="60" dur="500" fill="hold"/>
                                        <p:tgtEl>
                                          <p:spTgt spid="170"/>
                                        </p:tgtEl>
                                        <p:attrNameLst>
                                          <p:attrName>ppt_h</p:attrName>
                                        </p:attrNameLst>
                                      </p:cBhvr>
                                      <p:tavLst>
                                        <p:tav tm="0">
                                          <p:val>
                                            <p:fltVal val="0"/>
                                          </p:val>
                                        </p:tav>
                                        <p:tav tm="100000">
                                          <p:val>
                                            <p:strVal val="#ppt_h"/>
                                          </p:val>
                                        </p:tav>
                                      </p:tavLst>
                                    </p:anim>
                                    <p:animEffect transition="in" filter="fade">
                                      <p:cBhvr>
                                        <p:cTn id="61" dur="500"/>
                                        <p:tgtEl>
                                          <p:spTgt spid="170"/>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163"/>
                                        </p:tgtEl>
                                        <p:attrNameLst>
                                          <p:attrName>style.visibility</p:attrName>
                                        </p:attrNameLst>
                                      </p:cBhvr>
                                      <p:to>
                                        <p:strVal val="visible"/>
                                      </p:to>
                                    </p:set>
                                    <p:anim calcmode="lin" valueType="num">
                                      <p:cBhvr>
                                        <p:cTn id="64" dur="500" fill="hold"/>
                                        <p:tgtEl>
                                          <p:spTgt spid="163"/>
                                        </p:tgtEl>
                                        <p:attrNameLst>
                                          <p:attrName>ppt_w</p:attrName>
                                        </p:attrNameLst>
                                      </p:cBhvr>
                                      <p:tavLst>
                                        <p:tav tm="0">
                                          <p:val>
                                            <p:fltVal val="0"/>
                                          </p:val>
                                        </p:tav>
                                        <p:tav tm="100000">
                                          <p:val>
                                            <p:strVal val="#ppt_w"/>
                                          </p:val>
                                        </p:tav>
                                      </p:tavLst>
                                    </p:anim>
                                    <p:anim calcmode="lin" valueType="num">
                                      <p:cBhvr>
                                        <p:cTn id="65" dur="500" fill="hold"/>
                                        <p:tgtEl>
                                          <p:spTgt spid="163"/>
                                        </p:tgtEl>
                                        <p:attrNameLst>
                                          <p:attrName>ppt_h</p:attrName>
                                        </p:attrNameLst>
                                      </p:cBhvr>
                                      <p:tavLst>
                                        <p:tav tm="0">
                                          <p:val>
                                            <p:fltVal val="0"/>
                                          </p:val>
                                        </p:tav>
                                        <p:tav tm="100000">
                                          <p:val>
                                            <p:strVal val="#ppt_h"/>
                                          </p:val>
                                        </p:tav>
                                      </p:tavLst>
                                    </p:anim>
                                    <p:animEffect transition="in" filter="fade">
                                      <p:cBhvr>
                                        <p:cTn id="66" dur="500"/>
                                        <p:tgtEl>
                                          <p:spTgt spid="163"/>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24"/>
                                        </p:tgtEl>
                                        <p:attrNameLst>
                                          <p:attrName>style.visibility</p:attrName>
                                        </p:attrNameLst>
                                      </p:cBhvr>
                                      <p:to>
                                        <p:strVal val="visible"/>
                                      </p:to>
                                    </p:set>
                                    <p:anim calcmode="lin" valueType="num">
                                      <p:cBhvr>
                                        <p:cTn id="69" dur="500" fill="hold"/>
                                        <p:tgtEl>
                                          <p:spTgt spid="124"/>
                                        </p:tgtEl>
                                        <p:attrNameLst>
                                          <p:attrName>ppt_w</p:attrName>
                                        </p:attrNameLst>
                                      </p:cBhvr>
                                      <p:tavLst>
                                        <p:tav tm="0">
                                          <p:val>
                                            <p:fltVal val="0"/>
                                          </p:val>
                                        </p:tav>
                                        <p:tav tm="100000">
                                          <p:val>
                                            <p:strVal val="#ppt_w"/>
                                          </p:val>
                                        </p:tav>
                                      </p:tavLst>
                                    </p:anim>
                                    <p:anim calcmode="lin" valueType="num">
                                      <p:cBhvr>
                                        <p:cTn id="70" dur="500" fill="hold"/>
                                        <p:tgtEl>
                                          <p:spTgt spid="124"/>
                                        </p:tgtEl>
                                        <p:attrNameLst>
                                          <p:attrName>ppt_h</p:attrName>
                                        </p:attrNameLst>
                                      </p:cBhvr>
                                      <p:tavLst>
                                        <p:tav tm="0">
                                          <p:val>
                                            <p:fltVal val="0"/>
                                          </p:val>
                                        </p:tav>
                                        <p:tav tm="100000">
                                          <p:val>
                                            <p:strVal val="#ppt_h"/>
                                          </p:val>
                                        </p:tav>
                                      </p:tavLst>
                                    </p:anim>
                                    <p:animEffect transition="in" filter="fade">
                                      <p:cBhvr>
                                        <p:cTn id="71" dur="500"/>
                                        <p:tgtEl>
                                          <p:spTgt spid="124"/>
                                        </p:tgtEl>
                                      </p:cBhvr>
                                    </p:animEffect>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additive="base">
                                        <p:cTn id="76" dur="500" fill="hold"/>
                                        <p:tgtEl>
                                          <p:spTgt spid="16"/>
                                        </p:tgtEl>
                                        <p:attrNameLst>
                                          <p:attrName>ppt_x</p:attrName>
                                        </p:attrNameLst>
                                      </p:cBhvr>
                                      <p:tavLst>
                                        <p:tav tm="0">
                                          <p:val>
                                            <p:strVal val="#ppt_x"/>
                                          </p:val>
                                        </p:tav>
                                        <p:tav tm="100000">
                                          <p:val>
                                            <p:strVal val="#ppt_x"/>
                                          </p:val>
                                        </p:tav>
                                      </p:tavLst>
                                    </p:anim>
                                    <p:anim calcmode="lin" valueType="num">
                                      <p:cBhvr additive="base">
                                        <p:cTn id="7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 grpId="0"/>
      <p:bldP spid="107" grpId="0"/>
      <p:bldP spid="108" grpId="0"/>
      <p:bldP spid="110" grpId="0"/>
      <p:bldP spid="119" grpId="0"/>
      <p:bldP spid="16" grpId="0"/>
      <p:bldP spid="124" grpId="0"/>
      <p:bldP spid="132" grpId="0"/>
      <p:bldP spid="134" grpId="0"/>
      <p:bldP spid="137" grpId="0"/>
      <p:bldP spid="151" grpId="0" animBg="1"/>
      <p:bldP spid="153" grpId="0" animBg="1"/>
      <p:bldP spid="154" grpId="0" animBg="1"/>
      <p:bldP spid="160" grpId="0" animBg="1"/>
      <p:bldP spid="163" grpId="0" animBg="1"/>
      <p:bldP spid="17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nvPr>
        </p:nvGraphicFramePr>
        <p:xfrm>
          <a:off x="-756592" y="608687"/>
          <a:ext cx="8200935" cy="360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73" name="Straight Connector 72"/>
          <p:cNvCxnSpPr/>
          <p:nvPr/>
        </p:nvCxnSpPr>
        <p:spPr>
          <a:xfrm>
            <a:off x="2413044" y="2420888"/>
            <a:ext cx="108012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27" name="TextBox 126"/>
          <p:cNvSpPr txBox="1"/>
          <p:nvPr/>
        </p:nvSpPr>
        <p:spPr>
          <a:xfrm>
            <a:off x="7777127" y="531307"/>
            <a:ext cx="1601516" cy="821097"/>
          </a:xfrm>
          <a:prstGeom prst="rect">
            <a:avLst/>
          </a:prstGeom>
          <a:noFill/>
        </p:spPr>
        <p:txBody>
          <a:bodyPr wrap="square" lIns="81636" tIns="40818" rIns="81636" bIns="40818" rtlCol="0">
            <a:spAutoFit/>
          </a:bodyPr>
          <a:lstStyle/>
          <a:p>
            <a:r>
              <a:rPr lang="en-AU" sz="2400" b="1" dirty="0"/>
              <a:t>2</a:t>
            </a:r>
            <a:r>
              <a:rPr lang="en-AU" sz="2400" b="1" baseline="30000" dirty="0"/>
              <a:t>nd</a:t>
            </a:r>
            <a:endParaRPr lang="en-AU" sz="2400" b="1" dirty="0"/>
          </a:p>
          <a:p>
            <a:r>
              <a:rPr lang="en-AU" sz="2400" b="1" dirty="0"/>
              <a:t>COMING</a:t>
            </a:r>
          </a:p>
        </p:txBody>
      </p:sp>
      <p:cxnSp>
        <p:nvCxnSpPr>
          <p:cNvPr id="75" name="Straight Connector 74"/>
          <p:cNvCxnSpPr/>
          <p:nvPr/>
        </p:nvCxnSpPr>
        <p:spPr>
          <a:xfrm>
            <a:off x="1044892" y="1268760"/>
            <a:ext cx="0" cy="4320480"/>
          </a:xfrm>
          <a:prstGeom prst="line">
            <a:avLst/>
          </a:prstGeom>
          <a:ln>
            <a:prstDash val="solid"/>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6077471" y="1268760"/>
            <a:ext cx="0" cy="4320480"/>
          </a:xfrm>
          <a:prstGeom prst="line">
            <a:avLst/>
          </a:prstGeom>
          <a:ln>
            <a:prstDash val="solid"/>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2917100" y="1652339"/>
            <a:ext cx="0" cy="4001062"/>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09" name="TextBox 108"/>
          <p:cNvSpPr txBox="1"/>
          <p:nvPr/>
        </p:nvSpPr>
        <p:spPr>
          <a:xfrm>
            <a:off x="7157591" y="3238846"/>
            <a:ext cx="741648" cy="190155"/>
          </a:xfrm>
          <a:prstGeom prst="rect">
            <a:avLst/>
          </a:prstGeom>
          <a:noFill/>
        </p:spPr>
        <p:txBody>
          <a:bodyPr wrap="square" lIns="81636" tIns="40818" rIns="81636" bIns="40818" rtlCol="0">
            <a:spAutoFit/>
          </a:bodyPr>
          <a:lstStyle/>
          <a:p>
            <a:r>
              <a:rPr lang="en-AU" sz="700" dirty="0"/>
              <a:t>1000 Years </a:t>
            </a:r>
          </a:p>
        </p:txBody>
      </p:sp>
      <p:sp>
        <p:nvSpPr>
          <p:cNvPr id="133" name="TextBox 132"/>
          <p:cNvSpPr txBox="1"/>
          <p:nvPr/>
        </p:nvSpPr>
        <p:spPr>
          <a:xfrm>
            <a:off x="3162958" y="3752290"/>
            <a:ext cx="2767066" cy="1190429"/>
          </a:xfrm>
          <a:prstGeom prst="rect">
            <a:avLst/>
          </a:prstGeom>
          <a:noFill/>
        </p:spPr>
        <p:txBody>
          <a:bodyPr wrap="square" lIns="81636" tIns="40818" rIns="81636" bIns="40818" rtlCol="0">
            <a:spAutoFit/>
          </a:bodyPr>
          <a:lstStyle/>
          <a:p>
            <a:pPr marL="256050" algn="ctr"/>
            <a:r>
              <a:rPr lang="en-AU" sz="2400" dirty="0"/>
              <a:t>Overspreading </a:t>
            </a:r>
            <a:br>
              <a:rPr lang="en-AU" sz="2400" dirty="0"/>
            </a:br>
            <a:r>
              <a:rPr lang="en-AU" sz="2400" dirty="0"/>
              <a:t>of </a:t>
            </a:r>
            <a:br>
              <a:rPr lang="en-AU" sz="2400" dirty="0"/>
            </a:br>
            <a:r>
              <a:rPr lang="en-AU" sz="2400" dirty="0"/>
              <a:t>Abominations</a:t>
            </a:r>
          </a:p>
        </p:txBody>
      </p:sp>
      <p:sp>
        <p:nvSpPr>
          <p:cNvPr id="145" name="Rounded Rectangle 144"/>
          <p:cNvSpPr/>
          <p:nvPr/>
        </p:nvSpPr>
        <p:spPr>
          <a:xfrm>
            <a:off x="3413175" y="1412776"/>
            <a:ext cx="146112" cy="106731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6" name="Rounded Rectangle 155"/>
          <p:cNvSpPr/>
          <p:nvPr/>
        </p:nvSpPr>
        <p:spPr>
          <a:xfrm>
            <a:off x="6005463" y="1700809"/>
            <a:ext cx="144016" cy="18407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7" name="Rounded Rectangle 156"/>
          <p:cNvSpPr/>
          <p:nvPr/>
        </p:nvSpPr>
        <p:spPr>
          <a:xfrm>
            <a:off x="6005463" y="1412777"/>
            <a:ext cx="144016" cy="13353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7" name="TextBox 86"/>
          <p:cNvSpPr txBox="1"/>
          <p:nvPr/>
        </p:nvSpPr>
        <p:spPr>
          <a:xfrm>
            <a:off x="3147990" y="1925256"/>
            <a:ext cx="2797003" cy="944208"/>
          </a:xfrm>
          <a:prstGeom prst="rect">
            <a:avLst/>
          </a:prstGeom>
          <a:noFill/>
        </p:spPr>
        <p:txBody>
          <a:bodyPr wrap="square" lIns="81636" tIns="40818" rIns="81636" bIns="40818" rtlCol="0">
            <a:spAutoFit/>
          </a:bodyPr>
          <a:lstStyle/>
          <a:p>
            <a:pPr algn="ctr"/>
            <a:r>
              <a:rPr lang="en-AU" sz="2800" dirty="0"/>
              <a:t>The Church Age </a:t>
            </a:r>
          </a:p>
          <a:p>
            <a:pPr algn="ctr"/>
            <a:r>
              <a:rPr lang="en-AU" sz="2800" dirty="0"/>
              <a:t>2000 years</a:t>
            </a:r>
          </a:p>
        </p:txBody>
      </p:sp>
      <p:sp>
        <p:nvSpPr>
          <p:cNvPr id="104" name="TextBox 103"/>
          <p:cNvSpPr txBox="1"/>
          <p:nvPr/>
        </p:nvSpPr>
        <p:spPr>
          <a:xfrm>
            <a:off x="1343024" y="3855438"/>
            <a:ext cx="1223964" cy="821097"/>
          </a:xfrm>
          <a:prstGeom prst="rect">
            <a:avLst/>
          </a:prstGeom>
          <a:noFill/>
        </p:spPr>
        <p:txBody>
          <a:bodyPr wrap="square" lIns="81636" tIns="40818" rIns="81636" bIns="40818" rtlCol="0">
            <a:spAutoFit/>
          </a:bodyPr>
          <a:lstStyle/>
          <a:p>
            <a:pPr algn="ctr"/>
            <a:r>
              <a:rPr lang="en-AU" sz="2400" dirty="0"/>
              <a:t>½</a:t>
            </a:r>
          </a:p>
          <a:p>
            <a:pPr algn="ctr"/>
            <a:r>
              <a:rPr lang="en-AU" sz="2400" dirty="0"/>
              <a:t>WEEK</a:t>
            </a:r>
            <a:endParaRPr lang="en-AU" sz="7200" dirty="0"/>
          </a:p>
        </p:txBody>
      </p:sp>
      <p:sp>
        <p:nvSpPr>
          <p:cNvPr id="106" name="TextBox 105"/>
          <p:cNvSpPr txBox="1"/>
          <p:nvPr/>
        </p:nvSpPr>
        <p:spPr>
          <a:xfrm>
            <a:off x="6496423" y="3867644"/>
            <a:ext cx="1080120" cy="821097"/>
          </a:xfrm>
          <a:prstGeom prst="rect">
            <a:avLst/>
          </a:prstGeom>
          <a:noFill/>
        </p:spPr>
        <p:txBody>
          <a:bodyPr wrap="square" lIns="81636" tIns="40818" rIns="81636" bIns="40818" rtlCol="0">
            <a:spAutoFit/>
          </a:bodyPr>
          <a:lstStyle/>
          <a:p>
            <a:pPr algn="ctr"/>
            <a:r>
              <a:rPr lang="en-AU" sz="2400" dirty="0"/>
              <a:t>½</a:t>
            </a:r>
          </a:p>
          <a:p>
            <a:pPr algn="ctr"/>
            <a:r>
              <a:rPr lang="en-AU" sz="2400" dirty="0"/>
              <a:t>WEEK</a:t>
            </a:r>
            <a:endParaRPr lang="en-AU" sz="7200" dirty="0"/>
          </a:p>
        </p:txBody>
      </p:sp>
      <p:sp>
        <p:nvSpPr>
          <p:cNvPr id="110" name="TextBox 109"/>
          <p:cNvSpPr txBox="1"/>
          <p:nvPr/>
        </p:nvSpPr>
        <p:spPr>
          <a:xfrm>
            <a:off x="1420251" y="2092634"/>
            <a:ext cx="1069511" cy="821097"/>
          </a:xfrm>
          <a:prstGeom prst="rect">
            <a:avLst/>
          </a:prstGeom>
          <a:noFill/>
        </p:spPr>
        <p:txBody>
          <a:bodyPr wrap="square" lIns="81636" tIns="40818" rIns="81636" bIns="40818" rtlCol="0">
            <a:spAutoFit/>
          </a:bodyPr>
          <a:lstStyle/>
          <a:p>
            <a:pPr algn="ctr"/>
            <a:r>
              <a:rPr lang="en-AU" sz="2400" dirty="0"/>
              <a:t>3½</a:t>
            </a:r>
          </a:p>
          <a:p>
            <a:pPr algn="ctr"/>
            <a:r>
              <a:rPr lang="en-AU" sz="2400" dirty="0"/>
              <a:t> Years </a:t>
            </a:r>
          </a:p>
        </p:txBody>
      </p:sp>
      <p:sp>
        <p:nvSpPr>
          <p:cNvPr id="119" name="TextBox 118"/>
          <p:cNvSpPr txBox="1"/>
          <p:nvPr/>
        </p:nvSpPr>
        <p:spPr>
          <a:xfrm>
            <a:off x="6508539" y="2094091"/>
            <a:ext cx="1055889" cy="821097"/>
          </a:xfrm>
          <a:prstGeom prst="rect">
            <a:avLst/>
          </a:prstGeom>
          <a:noFill/>
        </p:spPr>
        <p:txBody>
          <a:bodyPr wrap="square" lIns="81636" tIns="40818" rIns="81636" bIns="40818" rtlCol="0">
            <a:spAutoFit/>
          </a:bodyPr>
          <a:lstStyle/>
          <a:p>
            <a:pPr algn="ctr"/>
            <a:r>
              <a:rPr lang="en-AU" sz="2400" dirty="0"/>
              <a:t>3½</a:t>
            </a:r>
          </a:p>
          <a:p>
            <a:pPr algn="ctr"/>
            <a:r>
              <a:rPr lang="en-AU" sz="2400" dirty="0"/>
              <a:t> Years </a:t>
            </a:r>
          </a:p>
        </p:txBody>
      </p:sp>
      <p:sp>
        <p:nvSpPr>
          <p:cNvPr id="129" name="TextBox 128"/>
          <p:cNvSpPr txBox="1"/>
          <p:nvPr/>
        </p:nvSpPr>
        <p:spPr>
          <a:xfrm>
            <a:off x="888246" y="475865"/>
            <a:ext cx="1601516" cy="821097"/>
          </a:xfrm>
          <a:prstGeom prst="rect">
            <a:avLst/>
          </a:prstGeom>
          <a:noFill/>
        </p:spPr>
        <p:txBody>
          <a:bodyPr wrap="square" lIns="81636" tIns="40818" rIns="81636" bIns="40818" rtlCol="0">
            <a:spAutoFit/>
          </a:bodyPr>
          <a:lstStyle/>
          <a:p>
            <a:r>
              <a:rPr lang="en-AU" sz="2400" b="1" dirty="0"/>
              <a:t>1</a:t>
            </a:r>
            <a:r>
              <a:rPr lang="en-AU" sz="2400" b="1" baseline="30000" dirty="0"/>
              <a:t>st</a:t>
            </a:r>
            <a:endParaRPr lang="en-AU" sz="2400" b="1" dirty="0"/>
          </a:p>
          <a:p>
            <a:r>
              <a:rPr lang="en-AU" sz="2400" b="1" dirty="0"/>
              <a:t>COMING</a:t>
            </a:r>
          </a:p>
        </p:txBody>
      </p:sp>
      <p:cxnSp>
        <p:nvCxnSpPr>
          <p:cNvPr id="18" name="Straight Connector 17"/>
          <p:cNvCxnSpPr/>
          <p:nvPr/>
        </p:nvCxnSpPr>
        <p:spPr>
          <a:xfrm flipV="1">
            <a:off x="1979712" y="5771205"/>
            <a:ext cx="5111784" cy="37338"/>
          </a:xfrm>
          <a:prstGeom prst="line">
            <a:avLst/>
          </a:prstGeom>
          <a:ln w="38100">
            <a:prstDash val="lgDash"/>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1979712" y="4941168"/>
            <a:ext cx="0" cy="867375"/>
          </a:xfrm>
          <a:prstGeom prst="straightConnector1">
            <a:avLst/>
          </a:prstGeom>
          <a:ln w="38100">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p:nvPr/>
        </p:nvCxnSpPr>
        <p:spPr>
          <a:xfrm flipV="1">
            <a:off x="7091496" y="4941168"/>
            <a:ext cx="784" cy="815695"/>
          </a:xfrm>
          <a:prstGeom prst="straightConnector1">
            <a:avLst/>
          </a:prstGeom>
          <a:ln w="38100">
            <a:prstDash val="lgDash"/>
            <a:tailEnd type="triangle"/>
          </a:ln>
        </p:spPr>
        <p:style>
          <a:lnRef idx="1">
            <a:schemeClr val="accent1"/>
          </a:lnRef>
          <a:fillRef idx="0">
            <a:schemeClr val="accent1"/>
          </a:fillRef>
          <a:effectRef idx="0">
            <a:schemeClr val="accent1"/>
          </a:effectRef>
          <a:fontRef idx="minor">
            <a:schemeClr val="tx1"/>
          </a:fontRef>
        </p:style>
      </p:cxnSp>
      <p:sp>
        <p:nvSpPr>
          <p:cNvPr id="132" name="TextBox 131"/>
          <p:cNvSpPr txBox="1"/>
          <p:nvPr/>
        </p:nvSpPr>
        <p:spPr>
          <a:xfrm>
            <a:off x="2968664" y="5814828"/>
            <a:ext cx="3180815" cy="451765"/>
          </a:xfrm>
          <a:prstGeom prst="rect">
            <a:avLst/>
          </a:prstGeom>
          <a:noFill/>
        </p:spPr>
        <p:txBody>
          <a:bodyPr wrap="square" lIns="81636" tIns="40818" rIns="81636" bIns="40818" rtlCol="0">
            <a:spAutoFit/>
          </a:bodyPr>
          <a:lstStyle/>
          <a:p>
            <a:r>
              <a:rPr lang="en-AU" sz="2400" u="sng" dirty="0"/>
              <a:t>1 Week (70</a:t>
            </a:r>
            <a:r>
              <a:rPr lang="en-AU" sz="2400" u="sng" baseline="30000" dirty="0"/>
              <a:t>th</a:t>
            </a:r>
            <a:r>
              <a:rPr lang="en-AU" sz="2400" u="sng" dirty="0"/>
              <a:t> WEEK)</a:t>
            </a:r>
          </a:p>
        </p:txBody>
      </p:sp>
      <p:sp>
        <p:nvSpPr>
          <p:cNvPr id="170" name="TextBox 169"/>
          <p:cNvSpPr txBox="1"/>
          <p:nvPr/>
        </p:nvSpPr>
        <p:spPr>
          <a:xfrm>
            <a:off x="7157591" y="3238846"/>
            <a:ext cx="741648" cy="190155"/>
          </a:xfrm>
          <a:prstGeom prst="rect">
            <a:avLst/>
          </a:prstGeom>
          <a:noFill/>
        </p:spPr>
        <p:txBody>
          <a:bodyPr wrap="square" lIns="81636" tIns="40818" rIns="81636" bIns="40818" rtlCol="0">
            <a:spAutoFit/>
          </a:bodyPr>
          <a:lstStyle/>
          <a:p>
            <a:r>
              <a:rPr lang="en-AU" sz="700" dirty="0"/>
              <a:t>1000 Years </a:t>
            </a:r>
          </a:p>
        </p:txBody>
      </p:sp>
      <p:sp>
        <p:nvSpPr>
          <p:cNvPr id="71" name="Pie 89"/>
          <p:cNvSpPr/>
          <p:nvPr/>
        </p:nvSpPr>
        <p:spPr>
          <a:xfrm flipV="1">
            <a:off x="1051380" y="3002373"/>
            <a:ext cx="1822726" cy="861386"/>
          </a:xfrm>
          <a:prstGeom prst="pie">
            <a:avLst>
              <a:gd name="adj1" fmla="val 21592372"/>
              <a:gd name="adj2" fmla="val 10786679"/>
            </a:avLst>
          </a:prstGeom>
          <a:solidFill>
            <a:schemeClr val="accent6">
              <a:lumMod val="75000"/>
            </a:schemeClr>
          </a:solid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636" tIns="40818" rIns="81636" bIns="40818" rtlCol="0" anchor="ctr"/>
          <a:lstStyle/>
          <a:p>
            <a:pPr algn="ctr"/>
            <a:endParaRPr lang="en-AU">
              <a:solidFill>
                <a:schemeClr val="tx1"/>
              </a:solidFill>
            </a:endParaRPr>
          </a:p>
        </p:txBody>
      </p:sp>
      <p:sp>
        <p:nvSpPr>
          <p:cNvPr id="78" name="Pie 89"/>
          <p:cNvSpPr/>
          <p:nvPr/>
        </p:nvSpPr>
        <p:spPr>
          <a:xfrm flipV="1">
            <a:off x="2960095" y="3002372"/>
            <a:ext cx="3117374" cy="858675"/>
          </a:xfrm>
          <a:prstGeom prst="pie">
            <a:avLst>
              <a:gd name="adj1" fmla="val 21592372"/>
              <a:gd name="adj2" fmla="val 10786679"/>
            </a:avLst>
          </a:prstGeom>
          <a:solidFill>
            <a:schemeClr val="accent6">
              <a:lumMod val="75000"/>
            </a:schemeClr>
          </a:solid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636" tIns="40818" rIns="81636" bIns="40818" rtlCol="0" anchor="ctr"/>
          <a:lstStyle/>
          <a:p>
            <a:pPr algn="ctr"/>
            <a:endParaRPr lang="en-AU">
              <a:solidFill>
                <a:schemeClr val="tx1"/>
              </a:solidFill>
            </a:endParaRPr>
          </a:p>
        </p:txBody>
      </p:sp>
      <p:sp>
        <p:nvSpPr>
          <p:cNvPr id="80" name="Pie 89"/>
          <p:cNvSpPr/>
          <p:nvPr/>
        </p:nvSpPr>
        <p:spPr>
          <a:xfrm flipV="1">
            <a:off x="6077469" y="3009849"/>
            <a:ext cx="1847250" cy="853910"/>
          </a:xfrm>
          <a:prstGeom prst="pie">
            <a:avLst>
              <a:gd name="adj1" fmla="val 21592372"/>
              <a:gd name="adj2" fmla="val 10786679"/>
            </a:avLst>
          </a:prstGeom>
          <a:solidFill>
            <a:schemeClr val="accent6">
              <a:lumMod val="75000"/>
            </a:schemeClr>
          </a:solid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636" tIns="40818" rIns="81636" bIns="40818" rtlCol="0" anchor="ctr"/>
          <a:lstStyle/>
          <a:p>
            <a:pPr algn="ctr"/>
            <a:endParaRPr lang="en-AU">
              <a:solidFill>
                <a:schemeClr val="tx1"/>
              </a:solidFill>
            </a:endParaRPr>
          </a:p>
        </p:txBody>
      </p:sp>
      <p:cxnSp>
        <p:nvCxnSpPr>
          <p:cNvPr id="81" name="Straight Connector 80"/>
          <p:cNvCxnSpPr/>
          <p:nvPr/>
        </p:nvCxnSpPr>
        <p:spPr>
          <a:xfrm>
            <a:off x="7924297" y="1286090"/>
            <a:ext cx="0" cy="4367311"/>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8201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Daniel 9:27</a:t>
            </a:r>
          </a:p>
        </p:txBody>
      </p:sp>
      <p:sp>
        <p:nvSpPr>
          <p:cNvPr id="3" name="Content Placeholder 2"/>
          <p:cNvSpPr>
            <a:spLocks noGrp="1"/>
          </p:cNvSpPr>
          <p:nvPr>
            <p:ph idx="1"/>
          </p:nvPr>
        </p:nvSpPr>
        <p:spPr/>
        <p:txBody>
          <a:bodyPr/>
          <a:lstStyle/>
          <a:p>
            <a:pPr marL="0" indent="0">
              <a:buNone/>
            </a:pPr>
            <a:r>
              <a:rPr lang="en-AU" b="1" baseline="30000" dirty="0"/>
              <a:t>27 </a:t>
            </a:r>
            <a:r>
              <a:rPr lang="en-AU" dirty="0"/>
              <a:t>Then he shall confirm a covenant with many                               for </a:t>
            </a:r>
            <a:r>
              <a:rPr lang="en-AU" b="1" dirty="0"/>
              <a:t>one week</a:t>
            </a:r>
            <a:r>
              <a:rPr lang="en-AU" dirty="0"/>
              <a:t>;</a:t>
            </a:r>
            <a:br>
              <a:rPr lang="en-AU" dirty="0"/>
            </a:br>
            <a:r>
              <a:rPr lang="en-AU" dirty="0"/>
              <a:t>But in the                         </a:t>
            </a:r>
            <a:r>
              <a:rPr lang="en-AU" b="1" dirty="0"/>
              <a:t>middle of the week</a:t>
            </a:r>
            <a:br>
              <a:rPr lang="en-AU" dirty="0"/>
            </a:br>
            <a:r>
              <a:rPr lang="en-AU" dirty="0"/>
              <a:t>He shall bring                  </a:t>
            </a:r>
            <a:r>
              <a:rPr lang="en-AU" b="1" dirty="0"/>
              <a:t>an end to sacrifice </a:t>
            </a:r>
            <a:br>
              <a:rPr lang="en-AU" dirty="0"/>
            </a:br>
            <a:r>
              <a:rPr lang="en-AU" dirty="0"/>
              <a:t>                                         </a:t>
            </a:r>
            <a:r>
              <a:rPr lang="en-AU" b="1" dirty="0"/>
              <a:t>and offering.</a:t>
            </a:r>
          </a:p>
          <a:p>
            <a:endParaRPr lang="en-AU" dirty="0"/>
          </a:p>
        </p:txBody>
      </p:sp>
      <p:cxnSp>
        <p:nvCxnSpPr>
          <p:cNvPr id="5" name="Straight Connector 4"/>
          <p:cNvCxnSpPr/>
          <p:nvPr/>
        </p:nvCxnSpPr>
        <p:spPr>
          <a:xfrm>
            <a:off x="1051380" y="3399720"/>
            <a:ext cx="0" cy="2333536"/>
          </a:xfrm>
          <a:prstGeom prst="line">
            <a:avLst/>
          </a:prstGeom>
          <a:ln>
            <a:prstDash val="solid"/>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157591" y="4937757"/>
            <a:ext cx="741648" cy="190155"/>
          </a:xfrm>
          <a:prstGeom prst="rect">
            <a:avLst/>
          </a:prstGeom>
          <a:noFill/>
        </p:spPr>
        <p:txBody>
          <a:bodyPr wrap="square" lIns="81636" tIns="40818" rIns="81636" bIns="40818" rtlCol="0">
            <a:spAutoFit/>
          </a:bodyPr>
          <a:lstStyle/>
          <a:p>
            <a:r>
              <a:rPr lang="en-AU" sz="700" dirty="0"/>
              <a:t>1000 Years </a:t>
            </a:r>
          </a:p>
        </p:txBody>
      </p:sp>
      <p:sp>
        <p:nvSpPr>
          <p:cNvPr id="10" name="Rounded Rectangle 144"/>
          <p:cNvSpPr/>
          <p:nvPr/>
        </p:nvSpPr>
        <p:spPr>
          <a:xfrm>
            <a:off x="3413175" y="3111687"/>
            <a:ext cx="146112" cy="106731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ounded Rectangle 155"/>
          <p:cNvSpPr/>
          <p:nvPr/>
        </p:nvSpPr>
        <p:spPr>
          <a:xfrm>
            <a:off x="6005463" y="3399720"/>
            <a:ext cx="144016" cy="18407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ounded Rectangle 156"/>
          <p:cNvSpPr/>
          <p:nvPr/>
        </p:nvSpPr>
        <p:spPr>
          <a:xfrm>
            <a:off x="6005463" y="3111688"/>
            <a:ext cx="144016" cy="13353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TextBox 13"/>
          <p:cNvSpPr txBox="1"/>
          <p:nvPr/>
        </p:nvSpPr>
        <p:spPr>
          <a:xfrm>
            <a:off x="2101372" y="5339341"/>
            <a:ext cx="1223964" cy="821097"/>
          </a:xfrm>
          <a:prstGeom prst="rect">
            <a:avLst/>
          </a:prstGeom>
          <a:noFill/>
        </p:spPr>
        <p:txBody>
          <a:bodyPr wrap="square" lIns="81636" tIns="40818" rIns="81636" bIns="40818" rtlCol="0">
            <a:spAutoFit/>
          </a:bodyPr>
          <a:lstStyle/>
          <a:p>
            <a:pPr algn="ctr"/>
            <a:r>
              <a:rPr lang="en-AU" sz="2400" dirty="0"/>
              <a:t>½</a:t>
            </a:r>
          </a:p>
          <a:p>
            <a:pPr algn="ctr"/>
            <a:r>
              <a:rPr lang="en-AU" sz="2400" dirty="0"/>
              <a:t>WEEK</a:t>
            </a:r>
            <a:endParaRPr lang="en-AU" sz="7200" dirty="0"/>
          </a:p>
        </p:txBody>
      </p:sp>
      <p:sp>
        <p:nvSpPr>
          <p:cNvPr id="15" name="TextBox 14"/>
          <p:cNvSpPr txBox="1"/>
          <p:nvPr/>
        </p:nvSpPr>
        <p:spPr>
          <a:xfrm>
            <a:off x="5668289" y="5348405"/>
            <a:ext cx="1080120" cy="821097"/>
          </a:xfrm>
          <a:prstGeom prst="rect">
            <a:avLst/>
          </a:prstGeom>
          <a:noFill/>
        </p:spPr>
        <p:txBody>
          <a:bodyPr wrap="square" lIns="81636" tIns="40818" rIns="81636" bIns="40818" rtlCol="0">
            <a:spAutoFit/>
          </a:bodyPr>
          <a:lstStyle/>
          <a:p>
            <a:pPr algn="ctr"/>
            <a:r>
              <a:rPr lang="en-AU" sz="2400" dirty="0"/>
              <a:t>½</a:t>
            </a:r>
          </a:p>
          <a:p>
            <a:pPr algn="ctr"/>
            <a:r>
              <a:rPr lang="en-AU" sz="2400" dirty="0"/>
              <a:t>WEEK</a:t>
            </a:r>
            <a:endParaRPr lang="en-AU" sz="7200" dirty="0"/>
          </a:p>
        </p:txBody>
      </p:sp>
      <p:sp>
        <p:nvSpPr>
          <p:cNvPr id="16" name="TextBox 15"/>
          <p:cNvSpPr txBox="1"/>
          <p:nvPr/>
        </p:nvSpPr>
        <p:spPr>
          <a:xfrm>
            <a:off x="1956636" y="3762592"/>
            <a:ext cx="1069511" cy="821097"/>
          </a:xfrm>
          <a:prstGeom prst="rect">
            <a:avLst/>
          </a:prstGeom>
          <a:noFill/>
        </p:spPr>
        <p:txBody>
          <a:bodyPr wrap="square" lIns="81636" tIns="40818" rIns="81636" bIns="40818" rtlCol="0">
            <a:spAutoFit/>
          </a:bodyPr>
          <a:lstStyle/>
          <a:p>
            <a:pPr algn="ctr"/>
            <a:r>
              <a:rPr lang="en-AU" sz="2400" dirty="0"/>
              <a:t>3½</a:t>
            </a:r>
          </a:p>
          <a:p>
            <a:pPr algn="ctr"/>
            <a:r>
              <a:rPr lang="en-AU" sz="2400" dirty="0"/>
              <a:t> Years </a:t>
            </a:r>
          </a:p>
        </p:txBody>
      </p:sp>
      <p:sp>
        <p:nvSpPr>
          <p:cNvPr id="17" name="TextBox 16"/>
          <p:cNvSpPr txBox="1"/>
          <p:nvPr/>
        </p:nvSpPr>
        <p:spPr>
          <a:xfrm>
            <a:off x="5621534" y="3791545"/>
            <a:ext cx="1055889" cy="821097"/>
          </a:xfrm>
          <a:prstGeom prst="rect">
            <a:avLst/>
          </a:prstGeom>
          <a:noFill/>
        </p:spPr>
        <p:txBody>
          <a:bodyPr wrap="square" lIns="81636" tIns="40818" rIns="81636" bIns="40818" rtlCol="0">
            <a:spAutoFit/>
          </a:bodyPr>
          <a:lstStyle/>
          <a:p>
            <a:pPr algn="ctr"/>
            <a:r>
              <a:rPr lang="en-AU" sz="2400" dirty="0"/>
              <a:t>3½</a:t>
            </a:r>
          </a:p>
          <a:p>
            <a:pPr algn="ctr"/>
            <a:r>
              <a:rPr lang="en-AU" sz="2400" dirty="0"/>
              <a:t> Years </a:t>
            </a:r>
          </a:p>
        </p:txBody>
      </p:sp>
      <p:sp>
        <p:nvSpPr>
          <p:cNvPr id="22" name="TextBox 21"/>
          <p:cNvSpPr txBox="1"/>
          <p:nvPr/>
        </p:nvSpPr>
        <p:spPr>
          <a:xfrm>
            <a:off x="7157591" y="4937757"/>
            <a:ext cx="741648" cy="190155"/>
          </a:xfrm>
          <a:prstGeom prst="rect">
            <a:avLst/>
          </a:prstGeom>
          <a:noFill/>
        </p:spPr>
        <p:txBody>
          <a:bodyPr wrap="square" lIns="81636" tIns="40818" rIns="81636" bIns="40818" rtlCol="0">
            <a:spAutoFit/>
          </a:bodyPr>
          <a:lstStyle/>
          <a:p>
            <a:r>
              <a:rPr lang="en-AU" sz="700" dirty="0"/>
              <a:t>1000 Years </a:t>
            </a:r>
          </a:p>
        </p:txBody>
      </p:sp>
      <p:sp>
        <p:nvSpPr>
          <p:cNvPr id="23" name="Pie 89"/>
          <p:cNvSpPr/>
          <p:nvPr/>
        </p:nvSpPr>
        <p:spPr>
          <a:xfrm flipV="1">
            <a:off x="1051380" y="4701284"/>
            <a:ext cx="3423132" cy="959964"/>
          </a:xfrm>
          <a:prstGeom prst="pie">
            <a:avLst>
              <a:gd name="adj1" fmla="val 21592372"/>
              <a:gd name="adj2" fmla="val 10786679"/>
            </a:avLst>
          </a:prstGeom>
          <a:solidFill>
            <a:schemeClr val="accent6">
              <a:lumMod val="75000"/>
            </a:schemeClr>
          </a:solid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636" tIns="40818" rIns="81636" bIns="40818" rtlCol="0" anchor="ctr"/>
          <a:lstStyle/>
          <a:p>
            <a:pPr algn="ctr"/>
            <a:endParaRPr lang="en-AU">
              <a:solidFill>
                <a:schemeClr val="tx1"/>
              </a:solidFill>
            </a:endParaRPr>
          </a:p>
        </p:txBody>
      </p:sp>
      <p:sp>
        <p:nvSpPr>
          <p:cNvPr id="25" name="Pie 89"/>
          <p:cNvSpPr/>
          <p:nvPr/>
        </p:nvSpPr>
        <p:spPr>
          <a:xfrm flipV="1">
            <a:off x="4525473" y="4708760"/>
            <a:ext cx="3399246" cy="952488"/>
          </a:xfrm>
          <a:prstGeom prst="pie">
            <a:avLst>
              <a:gd name="adj1" fmla="val 21592372"/>
              <a:gd name="adj2" fmla="val 10786679"/>
            </a:avLst>
          </a:prstGeom>
          <a:solidFill>
            <a:schemeClr val="accent6">
              <a:lumMod val="75000"/>
            </a:schemeClr>
          </a:solid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636" tIns="40818" rIns="81636" bIns="40818" rtlCol="0" anchor="ctr"/>
          <a:lstStyle/>
          <a:p>
            <a:pPr algn="ctr"/>
            <a:endParaRPr lang="en-AU">
              <a:solidFill>
                <a:schemeClr val="tx1"/>
              </a:solidFill>
            </a:endParaRPr>
          </a:p>
        </p:txBody>
      </p:sp>
      <p:cxnSp>
        <p:nvCxnSpPr>
          <p:cNvPr id="26" name="Straight Connector 25"/>
          <p:cNvCxnSpPr/>
          <p:nvPr/>
        </p:nvCxnSpPr>
        <p:spPr>
          <a:xfrm>
            <a:off x="7924719" y="3583793"/>
            <a:ext cx="0" cy="2149463"/>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474512" y="3583793"/>
            <a:ext cx="25480" cy="2622133"/>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959932" y="4179005"/>
            <a:ext cx="1080120"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9326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nvPr>
        </p:nvGraphicFramePr>
        <p:xfrm>
          <a:off x="-756592" y="608687"/>
          <a:ext cx="8200935" cy="360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73" name="Straight Connector 72"/>
          <p:cNvCxnSpPr/>
          <p:nvPr/>
        </p:nvCxnSpPr>
        <p:spPr>
          <a:xfrm>
            <a:off x="2413044" y="2420888"/>
            <a:ext cx="108012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27" name="TextBox 126"/>
          <p:cNvSpPr txBox="1"/>
          <p:nvPr/>
        </p:nvSpPr>
        <p:spPr>
          <a:xfrm>
            <a:off x="7777127" y="531307"/>
            <a:ext cx="1601516" cy="821097"/>
          </a:xfrm>
          <a:prstGeom prst="rect">
            <a:avLst/>
          </a:prstGeom>
          <a:noFill/>
        </p:spPr>
        <p:txBody>
          <a:bodyPr wrap="square" lIns="81636" tIns="40818" rIns="81636" bIns="40818" rtlCol="0">
            <a:spAutoFit/>
          </a:bodyPr>
          <a:lstStyle/>
          <a:p>
            <a:r>
              <a:rPr lang="en-AU" sz="2400" b="1" dirty="0"/>
              <a:t>2</a:t>
            </a:r>
            <a:r>
              <a:rPr lang="en-AU" sz="2400" b="1" baseline="30000" dirty="0"/>
              <a:t>nd</a:t>
            </a:r>
            <a:endParaRPr lang="en-AU" sz="2400" b="1" dirty="0"/>
          </a:p>
          <a:p>
            <a:r>
              <a:rPr lang="en-AU" sz="2400" b="1" dirty="0"/>
              <a:t>COMING</a:t>
            </a:r>
          </a:p>
        </p:txBody>
      </p:sp>
      <p:cxnSp>
        <p:nvCxnSpPr>
          <p:cNvPr id="75" name="Straight Connector 74"/>
          <p:cNvCxnSpPr/>
          <p:nvPr/>
        </p:nvCxnSpPr>
        <p:spPr>
          <a:xfrm>
            <a:off x="1044892" y="1268760"/>
            <a:ext cx="0" cy="4320480"/>
          </a:xfrm>
          <a:prstGeom prst="line">
            <a:avLst/>
          </a:prstGeom>
          <a:ln>
            <a:prstDash val="solid"/>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6077471" y="1268760"/>
            <a:ext cx="0" cy="4320480"/>
          </a:xfrm>
          <a:prstGeom prst="line">
            <a:avLst/>
          </a:prstGeom>
          <a:ln>
            <a:prstDash val="solid"/>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2917100" y="1652339"/>
            <a:ext cx="0" cy="4001062"/>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09" name="TextBox 108"/>
          <p:cNvSpPr txBox="1"/>
          <p:nvPr/>
        </p:nvSpPr>
        <p:spPr>
          <a:xfrm>
            <a:off x="7157591" y="3238846"/>
            <a:ext cx="741648" cy="190155"/>
          </a:xfrm>
          <a:prstGeom prst="rect">
            <a:avLst/>
          </a:prstGeom>
          <a:noFill/>
        </p:spPr>
        <p:txBody>
          <a:bodyPr wrap="square" lIns="81636" tIns="40818" rIns="81636" bIns="40818" rtlCol="0">
            <a:spAutoFit/>
          </a:bodyPr>
          <a:lstStyle/>
          <a:p>
            <a:r>
              <a:rPr lang="en-AU" sz="700" dirty="0"/>
              <a:t>1000 Years </a:t>
            </a:r>
          </a:p>
        </p:txBody>
      </p:sp>
      <p:sp>
        <p:nvSpPr>
          <p:cNvPr id="133" name="TextBox 132"/>
          <p:cNvSpPr txBox="1"/>
          <p:nvPr/>
        </p:nvSpPr>
        <p:spPr>
          <a:xfrm>
            <a:off x="3162958" y="3752290"/>
            <a:ext cx="2767066" cy="1190429"/>
          </a:xfrm>
          <a:prstGeom prst="rect">
            <a:avLst/>
          </a:prstGeom>
          <a:noFill/>
        </p:spPr>
        <p:txBody>
          <a:bodyPr wrap="square" lIns="81636" tIns="40818" rIns="81636" bIns="40818" rtlCol="0">
            <a:spAutoFit/>
          </a:bodyPr>
          <a:lstStyle/>
          <a:p>
            <a:pPr marL="256050" algn="ctr"/>
            <a:r>
              <a:rPr lang="en-AU" sz="2400" dirty="0"/>
              <a:t>Overspreading </a:t>
            </a:r>
            <a:br>
              <a:rPr lang="en-AU" sz="2400" dirty="0"/>
            </a:br>
            <a:r>
              <a:rPr lang="en-AU" sz="2400" dirty="0"/>
              <a:t>of </a:t>
            </a:r>
            <a:br>
              <a:rPr lang="en-AU" sz="2400" dirty="0"/>
            </a:br>
            <a:r>
              <a:rPr lang="en-AU" sz="2400" dirty="0"/>
              <a:t>Abominations</a:t>
            </a:r>
          </a:p>
        </p:txBody>
      </p:sp>
      <p:sp>
        <p:nvSpPr>
          <p:cNvPr id="145" name="Rounded Rectangle 144"/>
          <p:cNvSpPr/>
          <p:nvPr/>
        </p:nvSpPr>
        <p:spPr>
          <a:xfrm>
            <a:off x="3413175" y="1412776"/>
            <a:ext cx="146112" cy="106731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6" name="Rounded Rectangle 155"/>
          <p:cNvSpPr/>
          <p:nvPr/>
        </p:nvSpPr>
        <p:spPr>
          <a:xfrm>
            <a:off x="6005463" y="1700809"/>
            <a:ext cx="144016" cy="18407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7" name="Rounded Rectangle 156"/>
          <p:cNvSpPr/>
          <p:nvPr/>
        </p:nvSpPr>
        <p:spPr>
          <a:xfrm>
            <a:off x="6005463" y="1412777"/>
            <a:ext cx="144016" cy="13353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7" name="TextBox 86"/>
          <p:cNvSpPr txBox="1"/>
          <p:nvPr/>
        </p:nvSpPr>
        <p:spPr>
          <a:xfrm>
            <a:off x="3147990" y="1925256"/>
            <a:ext cx="2797003" cy="944208"/>
          </a:xfrm>
          <a:prstGeom prst="rect">
            <a:avLst/>
          </a:prstGeom>
          <a:noFill/>
        </p:spPr>
        <p:txBody>
          <a:bodyPr wrap="square" lIns="81636" tIns="40818" rIns="81636" bIns="40818" rtlCol="0">
            <a:spAutoFit/>
          </a:bodyPr>
          <a:lstStyle/>
          <a:p>
            <a:pPr algn="ctr"/>
            <a:r>
              <a:rPr lang="en-AU" sz="2800" dirty="0"/>
              <a:t>The Church Age </a:t>
            </a:r>
          </a:p>
          <a:p>
            <a:pPr algn="ctr"/>
            <a:r>
              <a:rPr lang="en-AU" sz="2800" dirty="0"/>
              <a:t>2000 years</a:t>
            </a:r>
          </a:p>
        </p:txBody>
      </p:sp>
      <p:sp>
        <p:nvSpPr>
          <p:cNvPr id="104" name="TextBox 103"/>
          <p:cNvSpPr txBox="1"/>
          <p:nvPr/>
        </p:nvSpPr>
        <p:spPr>
          <a:xfrm>
            <a:off x="1343024" y="3855438"/>
            <a:ext cx="1223964" cy="821097"/>
          </a:xfrm>
          <a:prstGeom prst="rect">
            <a:avLst/>
          </a:prstGeom>
          <a:noFill/>
        </p:spPr>
        <p:txBody>
          <a:bodyPr wrap="square" lIns="81636" tIns="40818" rIns="81636" bIns="40818" rtlCol="0">
            <a:spAutoFit/>
          </a:bodyPr>
          <a:lstStyle/>
          <a:p>
            <a:pPr algn="ctr"/>
            <a:r>
              <a:rPr lang="en-AU" sz="2400" dirty="0"/>
              <a:t>½</a:t>
            </a:r>
          </a:p>
          <a:p>
            <a:pPr algn="ctr"/>
            <a:r>
              <a:rPr lang="en-AU" sz="2400" dirty="0"/>
              <a:t>WEEK</a:t>
            </a:r>
            <a:endParaRPr lang="en-AU" sz="7200" dirty="0"/>
          </a:p>
        </p:txBody>
      </p:sp>
      <p:sp>
        <p:nvSpPr>
          <p:cNvPr id="106" name="TextBox 105"/>
          <p:cNvSpPr txBox="1"/>
          <p:nvPr/>
        </p:nvSpPr>
        <p:spPr>
          <a:xfrm>
            <a:off x="6496423" y="3867644"/>
            <a:ext cx="1080120" cy="821097"/>
          </a:xfrm>
          <a:prstGeom prst="rect">
            <a:avLst/>
          </a:prstGeom>
          <a:noFill/>
        </p:spPr>
        <p:txBody>
          <a:bodyPr wrap="square" lIns="81636" tIns="40818" rIns="81636" bIns="40818" rtlCol="0">
            <a:spAutoFit/>
          </a:bodyPr>
          <a:lstStyle/>
          <a:p>
            <a:pPr algn="ctr"/>
            <a:r>
              <a:rPr lang="en-AU" sz="2400" dirty="0"/>
              <a:t>½</a:t>
            </a:r>
          </a:p>
          <a:p>
            <a:pPr algn="ctr"/>
            <a:r>
              <a:rPr lang="en-AU" sz="2400" dirty="0"/>
              <a:t>WEEK</a:t>
            </a:r>
            <a:endParaRPr lang="en-AU" sz="7200" dirty="0"/>
          </a:p>
        </p:txBody>
      </p:sp>
      <p:sp>
        <p:nvSpPr>
          <p:cNvPr id="110" name="TextBox 109"/>
          <p:cNvSpPr txBox="1"/>
          <p:nvPr/>
        </p:nvSpPr>
        <p:spPr>
          <a:xfrm>
            <a:off x="1420251" y="2092634"/>
            <a:ext cx="1069511" cy="821097"/>
          </a:xfrm>
          <a:prstGeom prst="rect">
            <a:avLst/>
          </a:prstGeom>
          <a:noFill/>
        </p:spPr>
        <p:txBody>
          <a:bodyPr wrap="square" lIns="81636" tIns="40818" rIns="81636" bIns="40818" rtlCol="0">
            <a:spAutoFit/>
          </a:bodyPr>
          <a:lstStyle/>
          <a:p>
            <a:pPr algn="ctr"/>
            <a:r>
              <a:rPr lang="en-AU" sz="2400" dirty="0"/>
              <a:t>3½</a:t>
            </a:r>
          </a:p>
          <a:p>
            <a:pPr algn="ctr"/>
            <a:r>
              <a:rPr lang="en-AU" sz="2400" dirty="0"/>
              <a:t> Years </a:t>
            </a:r>
          </a:p>
        </p:txBody>
      </p:sp>
      <p:sp>
        <p:nvSpPr>
          <p:cNvPr id="119" name="TextBox 118"/>
          <p:cNvSpPr txBox="1"/>
          <p:nvPr/>
        </p:nvSpPr>
        <p:spPr>
          <a:xfrm>
            <a:off x="6508539" y="2094091"/>
            <a:ext cx="1055889" cy="821097"/>
          </a:xfrm>
          <a:prstGeom prst="rect">
            <a:avLst/>
          </a:prstGeom>
          <a:noFill/>
        </p:spPr>
        <p:txBody>
          <a:bodyPr wrap="square" lIns="81636" tIns="40818" rIns="81636" bIns="40818" rtlCol="0">
            <a:spAutoFit/>
          </a:bodyPr>
          <a:lstStyle/>
          <a:p>
            <a:pPr algn="ctr"/>
            <a:r>
              <a:rPr lang="en-AU" sz="2400" dirty="0"/>
              <a:t>3½</a:t>
            </a:r>
          </a:p>
          <a:p>
            <a:pPr algn="ctr"/>
            <a:r>
              <a:rPr lang="en-AU" sz="2400" dirty="0"/>
              <a:t> Years </a:t>
            </a:r>
          </a:p>
        </p:txBody>
      </p:sp>
      <p:sp>
        <p:nvSpPr>
          <p:cNvPr id="129" name="TextBox 128"/>
          <p:cNvSpPr txBox="1"/>
          <p:nvPr/>
        </p:nvSpPr>
        <p:spPr>
          <a:xfrm>
            <a:off x="888246" y="475865"/>
            <a:ext cx="1601516" cy="821097"/>
          </a:xfrm>
          <a:prstGeom prst="rect">
            <a:avLst/>
          </a:prstGeom>
          <a:noFill/>
        </p:spPr>
        <p:txBody>
          <a:bodyPr wrap="square" lIns="81636" tIns="40818" rIns="81636" bIns="40818" rtlCol="0">
            <a:spAutoFit/>
          </a:bodyPr>
          <a:lstStyle/>
          <a:p>
            <a:r>
              <a:rPr lang="en-AU" sz="2400" b="1" dirty="0"/>
              <a:t>1</a:t>
            </a:r>
            <a:r>
              <a:rPr lang="en-AU" sz="2400" b="1" baseline="30000" dirty="0"/>
              <a:t>st</a:t>
            </a:r>
            <a:endParaRPr lang="en-AU" sz="2400" b="1" dirty="0"/>
          </a:p>
          <a:p>
            <a:r>
              <a:rPr lang="en-AU" sz="2400" b="1" dirty="0"/>
              <a:t>COMING</a:t>
            </a:r>
          </a:p>
        </p:txBody>
      </p:sp>
      <p:cxnSp>
        <p:nvCxnSpPr>
          <p:cNvPr id="18" name="Straight Connector 17"/>
          <p:cNvCxnSpPr/>
          <p:nvPr/>
        </p:nvCxnSpPr>
        <p:spPr>
          <a:xfrm flipV="1">
            <a:off x="1979712" y="5771205"/>
            <a:ext cx="5111784" cy="37338"/>
          </a:xfrm>
          <a:prstGeom prst="line">
            <a:avLst/>
          </a:prstGeom>
          <a:ln w="38100">
            <a:prstDash val="lgDash"/>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1979712" y="4941168"/>
            <a:ext cx="0" cy="867375"/>
          </a:xfrm>
          <a:prstGeom prst="straightConnector1">
            <a:avLst/>
          </a:prstGeom>
          <a:ln w="38100">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p:nvPr/>
        </p:nvCxnSpPr>
        <p:spPr>
          <a:xfrm flipV="1">
            <a:off x="7091496" y="4941168"/>
            <a:ext cx="784" cy="815695"/>
          </a:xfrm>
          <a:prstGeom prst="straightConnector1">
            <a:avLst/>
          </a:prstGeom>
          <a:ln w="38100">
            <a:prstDash val="lgDash"/>
            <a:tailEnd type="triangle"/>
          </a:ln>
        </p:spPr>
        <p:style>
          <a:lnRef idx="1">
            <a:schemeClr val="accent1"/>
          </a:lnRef>
          <a:fillRef idx="0">
            <a:schemeClr val="accent1"/>
          </a:fillRef>
          <a:effectRef idx="0">
            <a:schemeClr val="accent1"/>
          </a:effectRef>
          <a:fontRef idx="minor">
            <a:schemeClr val="tx1"/>
          </a:fontRef>
        </p:style>
      </p:cxnSp>
      <p:sp>
        <p:nvSpPr>
          <p:cNvPr id="132" name="TextBox 131"/>
          <p:cNvSpPr txBox="1"/>
          <p:nvPr/>
        </p:nvSpPr>
        <p:spPr>
          <a:xfrm>
            <a:off x="2968664" y="5814828"/>
            <a:ext cx="3180815" cy="451765"/>
          </a:xfrm>
          <a:prstGeom prst="rect">
            <a:avLst/>
          </a:prstGeom>
          <a:noFill/>
        </p:spPr>
        <p:txBody>
          <a:bodyPr wrap="square" lIns="81636" tIns="40818" rIns="81636" bIns="40818" rtlCol="0">
            <a:spAutoFit/>
          </a:bodyPr>
          <a:lstStyle/>
          <a:p>
            <a:r>
              <a:rPr lang="en-AU" sz="2400" u="sng" dirty="0"/>
              <a:t>1 Week (70</a:t>
            </a:r>
            <a:r>
              <a:rPr lang="en-AU" sz="2400" u="sng" baseline="30000" dirty="0"/>
              <a:t>th</a:t>
            </a:r>
            <a:r>
              <a:rPr lang="en-AU" sz="2400" u="sng" dirty="0"/>
              <a:t> WEEK)</a:t>
            </a:r>
          </a:p>
        </p:txBody>
      </p:sp>
      <p:sp>
        <p:nvSpPr>
          <p:cNvPr id="170" name="TextBox 169"/>
          <p:cNvSpPr txBox="1"/>
          <p:nvPr/>
        </p:nvSpPr>
        <p:spPr>
          <a:xfrm>
            <a:off x="7157591" y="3238846"/>
            <a:ext cx="741648" cy="190155"/>
          </a:xfrm>
          <a:prstGeom prst="rect">
            <a:avLst/>
          </a:prstGeom>
          <a:noFill/>
        </p:spPr>
        <p:txBody>
          <a:bodyPr wrap="square" lIns="81636" tIns="40818" rIns="81636" bIns="40818" rtlCol="0">
            <a:spAutoFit/>
          </a:bodyPr>
          <a:lstStyle/>
          <a:p>
            <a:r>
              <a:rPr lang="en-AU" sz="700" dirty="0"/>
              <a:t>1000 Years </a:t>
            </a:r>
          </a:p>
        </p:txBody>
      </p:sp>
      <p:sp>
        <p:nvSpPr>
          <p:cNvPr id="71" name="Pie 89"/>
          <p:cNvSpPr/>
          <p:nvPr/>
        </p:nvSpPr>
        <p:spPr>
          <a:xfrm flipV="1">
            <a:off x="1051380" y="3002373"/>
            <a:ext cx="1822726" cy="861386"/>
          </a:xfrm>
          <a:prstGeom prst="pie">
            <a:avLst>
              <a:gd name="adj1" fmla="val 21592372"/>
              <a:gd name="adj2" fmla="val 10786679"/>
            </a:avLst>
          </a:prstGeom>
          <a:solidFill>
            <a:schemeClr val="accent6">
              <a:lumMod val="75000"/>
            </a:schemeClr>
          </a:solid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636" tIns="40818" rIns="81636" bIns="40818" rtlCol="0" anchor="ctr"/>
          <a:lstStyle/>
          <a:p>
            <a:pPr algn="ctr"/>
            <a:endParaRPr lang="en-AU">
              <a:solidFill>
                <a:schemeClr val="tx1"/>
              </a:solidFill>
            </a:endParaRPr>
          </a:p>
        </p:txBody>
      </p:sp>
      <p:sp>
        <p:nvSpPr>
          <p:cNvPr id="78" name="Pie 89"/>
          <p:cNvSpPr/>
          <p:nvPr/>
        </p:nvSpPr>
        <p:spPr>
          <a:xfrm flipV="1">
            <a:off x="2960095" y="3002372"/>
            <a:ext cx="3117374" cy="858675"/>
          </a:xfrm>
          <a:prstGeom prst="pie">
            <a:avLst>
              <a:gd name="adj1" fmla="val 21592372"/>
              <a:gd name="adj2" fmla="val 10786679"/>
            </a:avLst>
          </a:prstGeom>
          <a:solidFill>
            <a:schemeClr val="accent6">
              <a:lumMod val="75000"/>
            </a:schemeClr>
          </a:solid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636" tIns="40818" rIns="81636" bIns="40818" rtlCol="0" anchor="ctr"/>
          <a:lstStyle/>
          <a:p>
            <a:pPr algn="ctr"/>
            <a:endParaRPr lang="en-AU">
              <a:solidFill>
                <a:schemeClr val="tx1"/>
              </a:solidFill>
            </a:endParaRPr>
          </a:p>
        </p:txBody>
      </p:sp>
      <p:sp>
        <p:nvSpPr>
          <p:cNvPr id="80" name="Pie 89"/>
          <p:cNvSpPr/>
          <p:nvPr/>
        </p:nvSpPr>
        <p:spPr>
          <a:xfrm flipV="1">
            <a:off x="6077469" y="3009849"/>
            <a:ext cx="1847250" cy="853910"/>
          </a:xfrm>
          <a:prstGeom prst="pie">
            <a:avLst>
              <a:gd name="adj1" fmla="val 21592372"/>
              <a:gd name="adj2" fmla="val 10786679"/>
            </a:avLst>
          </a:prstGeom>
          <a:solidFill>
            <a:schemeClr val="accent6">
              <a:lumMod val="75000"/>
            </a:schemeClr>
          </a:solid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636" tIns="40818" rIns="81636" bIns="40818" rtlCol="0" anchor="ctr"/>
          <a:lstStyle/>
          <a:p>
            <a:pPr algn="ctr"/>
            <a:endParaRPr lang="en-AU">
              <a:solidFill>
                <a:schemeClr val="tx1"/>
              </a:solidFill>
            </a:endParaRPr>
          </a:p>
        </p:txBody>
      </p:sp>
      <p:cxnSp>
        <p:nvCxnSpPr>
          <p:cNvPr id="81" name="Straight Connector 80"/>
          <p:cNvCxnSpPr/>
          <p:nvPr/>
        </p:nvCxnSpPr>
        <p:spPr>
          <a:xfrm>
            <a:off x="7924297" y="1286090"/>
            <a:ext cx="0" cy="4367311"/>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6855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Daniel 9:27</a:t>
            </a:r>
          </a:p>
        </p:txBody>
      </p:sp>
      <p:sp>
        <p:nvSpPr>
          <p:cNvPr id="3" name="Content Placeholder 2"/>
          <p:cNvSpPr>
            <a:spLocks noGrp="1"/>
          </p:cNvSpPr>
          <p:nvPr>
            <p:ph idx="1"/>
          </p:nvPr>
        </p:nvSpPr>
        <p:spPr>
          <a:xfrm>
            <a:off x="251520" y="836712"/>
            <a:ext cx="8712968" cy="5328591"/>
          </a:xfrm>
        </p:spPr>
        <p:txBody>
          <a:bodyPr/>
          <a:lstStyle/>
          <a:p>
            <a:pPr marL="0" indent="0">
              <a:buNone/>
            </a:pPr>
            <a:r>
              <a:rPr lang="en-AU" dirty="0"/>
              <a:t>And on the </a:t>
            </a:r>
            <a:r>
              <a:rPr lang="en-AU" b="1" u="sng" dirty="0"/>
              <a:t>wing of abominations </a:t>
            </a:r>
            <a:r>
              <a:rPr lang="en-AU" dirty="0"/>
              <a:t>shall be</a:t>
            </a:r>
          </a:p>
          <a:p>
            <a:pPr marL="0" indent="0">
              <a:buNone/>
            </a:pPr>
            <a:endParaRPr lang="en-AU" dirty="0"/>
          </a:p>
          <a:p>
            <a:pPr marL="0" indent="0">
              <a:buNone/>
            </a:pPr>
            <a:endParaRPr lang="en-AU" dirty="0"/>
          </a:p>
          <a:p>
            <a:pPr marL="0" indent="0">
              <a:buNone/>
            </a:pPr>
            <a:r>
              <a:rPr lang="en-AU" dirty="0"/>
              <a:t> one who makes desolate,</a:t>
            </a:r>
            <a:br>
              <a:rPr lang="en-AU" dirty="0"/>
            </a:br>
            <a:r>
              <a:rPr lang="en-AU" dirty="0"/>
              <a:t>Even until the </a:t>
            </a:r>
            <a:r>
              <a:rPr lang="en-AU" b="1" u="sng" dirty="0"/>
              <a:t>consummation</a:t>
            </a:r>
            <a:r>
              <a:rPr lang="en-AU" dirty="0"/>
              <a:t>, which is</a:t>
            </a:r>
          </a:p>
          <a:p>
            <a:pPr marL="0" indent="0">
              <a:buNone/>
            </a:pPr>
            <a:endParaRPr lang="en-AU" dirty="0"/>
          </a:p>
          <a:p>
            <a:pPr marL="0" indent="0">
              <a:buNone/>
            </a:pPr>
            <a:endParaRPr lang="en-AU" dirty="0"/>
          </a:p>
          <a:p>
            <a:pPr marL="0" indent="0">
              <a:buNone/>
            </a:pPr>
            <a:r>
              <a:rPr lang="en-AU" dirty="0"/>
              <a:t> determined,</a:t>
            </a:r>
            <a:br>
              <a:rPr lang="en-AU" dirty="0"/>
            </a:br>
            <a:r>
              <a:rPr lang="en-AU" b="1" u="sng" dirty="0"/>
              <a:t>Is poured out on the desolate</a:t>
            </a:r>
            <a:r>
              <a:rPr lang="en-AU" dirty="0"/>
              <a:t>.”</a:t>
            </a:r>
          </a:p>
          <a:p>
            <a:endParaRPr lang="en-AU" dirty="0"/>
          </a:p>
        </p:txBody>
      </p:sp>
      <p:sp>
        <p:nvSpPr>
          <p:cNvPr id="4" name="Rectangle 3"/>
          <p:cNvSpPr/>
          <p:nvPr/>
        </p:nvSpPr>
        <p:spPr>
          <a:xfrm>
            <a:off x="2123728" y="1412776"/>
            <a:ext cx="5400600" cy="122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800" dirty="0"/>
              <a:t>Rejection of the Blood of Jesus</a:t>
            </a:r>
            <a:br>
              <a:rPr lang="en-AU" sz="2800" dirty="0"/>
            </a:br>
            <a:r>
              <a:rPr lang="en-AU" sz="2800" dirty="0"/>
              <a:t>(Sacrifice)</a:t>
            </a:r>
          </a:p>
        </p:txBody>
      </p:sp>
      <p:sp>
        <p:nvSpPr>
          <p:cNvPr id="5" name="Rectangle 4"/>
          <p:cNvSpPr/>
          <p:nvPr/>
        </p:nvSpPr>
        <p:spPr>
          <a:xfrm>
            <a:off x="251520" y="3861048"/>
            <a:ext cx="2555776"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800" dirty="0"/>
              <a:t>End or Finish of Something</a:t>
            </a:r>
          </a:p>
        </p:txBody>
      </p:sp>
      <p:sp>
        <p:nvSpPr>
          <p:cNvPr id="6" name="Rectangle 5"/>
          <p:cNvSpPr/>
          <p:nvPr/>
        </p:nvSpPr>
        <p:spPr>
          <a:xfrm>
            <a:off x="3050232" y="3645024"/>
            <a:ext cx="5976664" cy="17281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800" dirty="0"/>
              <a:t>God’s Wrath Poured out of the 7 </a:t>
            </a:r>
            <a:br>
              <a:rPr lang="en-AU" sz="2800" dirty="0"/>
            </a:br>
            <a:r>
              <a:rPr lang="en-AU" sz="2800" dirty="0"/>
              <a:t>Bowls during the 3 ½ years of </a:t>
            </a:r>
            <a:br>
              <a:rPr lang="en-AU" sz="2800" dirty="0"/>
            </a:br>
            <a:r>
              <a:rPr lang="en-AU" sz="2800" dirty="0"/>
              <a:t>Great Tribulation</a:t>
            </a:r>
          </a:p>
          <a:p>
            <a:pPr algn="ctr"/>
            <a:endParaRPr lang="en-AU" sz="2800" dirty="0"/>
          </a:p>
        </p:txBody>
      </p:sp>
    </p:spTree>
    <p:extLst>
      <p:ext uri="{BB962C8B-B14F-4D97-AF65-F5344CB8AC3E}">
        <p14:creationId xmlns:p14="http://schemas.microsoft.com/office/powerpoint/2010/main" val="885314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nvPr>
        </p:nvGraphicFramePr>
        <p:xfrm>
          <a:off x="-756592" y="608687"/>
          <a:ext cx="8200935" cy="360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73" name="Straight Connector 72"/>
          <p:cNvCxnSpPr/>
          <p:nvPr/>
        </p:nvCxnSpPr>
        <p:spPr>
          <a:xfrm>
            <a:off x="2413044" y="2420888"/>
            <a:ext cx="108012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27" name="TextBox 126"/>
          <p:cNvSpPr txBox="1"/>
          <p:nvPr/>
        </p:nvSpPr>
        <p:spPr>
          <a:xfrm>
            <a:off x="7777127" y="531307"/>
            <a:ext cx="1601516" cy="821097"/>
          </a:xfrm>
          <a:prstGeom prst="rect">
            <a:avLst/>
          </a:prstGeom>
          <a:noFill/>
        </p:spPr>
        <p:txBody>
          <a:bodyPr wrap="square" lIns="81636" tIns="40818" rIns="81636" bIns="40818" rtlCol="0">
            <a:spAutoFit/>
          </a:bodyPr>
          <a:lstStyle/>
          <a:p>
            <a:r>
              <a:rPr lang="en-AU" sz="2400" b="1" dirty="0">
                <a:solidFill>
                  <a:schemeClr val="accent6">
                    <a:lumMod val="75000"/>
                  </a:schemeClr>
                </a:solidFill>
              </a:rPr>
              <a:t>2</a:t>
            </a:r>
            <a:r>
              <a:rPr lang="en-AU" sz="2400" b="1" baseline="30000" dirty="0">
                <a:solidFill>
                  <a:schemeClr val="accent6">
                    <a:lumMod val="75000"/>
                  </a:schemeClr>
                </a:solidFill>
              </a:rPr>
              <a:t>nd</a:t>
            </a:r>
            <a:endParaRPr lang="en-AU" sz="2400" b="1" dirty="0">
              <a:solidFill>
                <a:schemeClr val="accent6">
                  <a:lumMod val="75000"/>
                </a:schemeClr>
              </a:solidFill>
            </a:endParaRPr>
          </a:p>
          <a:p>
            <a:r>
              <a:rPr lang="en-AU" sz="2400" b="1" dirty="0">
                <a:solidFill>
                  <a:schemeClr val="accent6">
                    <a:lumMod val="75000"/>
                  </a:schemeClr>
                </a:solidFill>
              </a:rPr>
              <a:t>COMING</a:t>
            </a:r>
          </a:p>
        </p:txBody>
      </p:sp>
      <p:cxnSp>
        <p:nvCxnSpPr>
          <p:cNvPr id="75" name="Straight Connector 74"/>
          <p:cNvCxnSpPr/>
          <p:nvPr/>
        </p:nvCxnSpPr>
        <p:spPr>
          <a:xfrm>
            <a:off x="1044892" y="1268760"/>
            <a:ext cx="0" cy="4320480"/>
          </a:xfrm>
          <a:prstGeom prst="line">
            <a:avLst/>
          </a:prstGeom>
          <a:ln w="57150"/>
        </p:spPr>
        <p:style>
          <a:lnRef idx="1">
            <a:schemeClr val="accent2"/>
          </a:lnRef>
          <a:fillRef idx="0">
            <a:schemeClr val="accent2"/>
          </a:fillRef>
          <a:effectRef idx="0">
            <a:schemeClr val="accent2"/>
          </a:effectRef>
          <a:fontRef idx="minor">
            <a:schemeClr val="tx1"/>
          </a:fontRef>
        </p:style>
      </p:cxnSp>
      <p:cxnSp>
        <p:nvCxnSpPr>
          <p:cNvPr id="76" name="Straight Connector 75"/>
          <p:cNvCxnSpPr/>
          <p:nvPr/>
        </p:nvCxnSpPr>
        <p:spPr>
          <a:xfrm>
            <a:off x="6077471" y="1268760"/>
            <a:ext cx="0" cy="4320480"/>
          </a:xfrm>
          <a:prstGeom prst="line">
            <a:avLst/>
          </a:prstGeom>
          <a:ln>
            <a:prstDash val="solid"/>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2917100" y="1652339"/>
            <a:ext cx="0" cy="4001062"/>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09" name="TextBox 108"/>
          <p:cNvSpPr txBox="1"/>
          <p:nvPr/>
        </p:nvSpPr>
        <p:spPr>
          <a:xfrm>
            <a:off x="7157591" y="3238846"/>
            <a:ext cx="741648" cy="190155"/>
          </a:xfrm>
          <a:prstGeom prst="rect">
            <a:avLst/>
          </a:prstGeom>
          <a:noFill/>
        </p:spPr>
        <p:txBody>
          <a:bodyPr wrap="square" lIns="81636" tIns="40818" rIns="81636" bIns="40818" rtlCol="0">
            <a:spAutoFit/>
          </a:bodyPr>
          <a:lstStyle/>
          <a:p>
            <a:r>
              <a:rPr lang="en-AU" sz="700" dirty="0"/>
              <a:t>1000 Years </a:t>
            </a:r>
          </a:p>
        </p:txBody>
      </p:sp>
      <p:sp>
        <p:nvSpPr>
          <p:cNvPr id="133" name="TextBox 132"/>
          <p:cNvSpPr txBox="1"/>
          <p:nvPr/>
        </p:nvSpPr>
        <p:spPr>
          <a:xfrm>
            <a:off x="3069614" y="732115"/>
            <a:ext cx="2767066" cy="1190429"/>
          </a:xfrm>
          <a:prstGeom prst="rect">
            <a:avLst/>
          </a:prstGeom>
          <a:noFill/>
        </p:spPr>
        <p:txBody>
          <a:bodyPr wrap="square" lIns="81636" tIns="40818" rIns="81636" bIns="40818" rtlCol="0">
            <a:spAutoFit/>
          </a:bodyPr>
          <a:lstStyle/>
          <a:p>
            <a:pPr marL="256050" algn="ctr"/>
            <a:r>
              <a:rPr lang="en-AU" sz="2400" dirty="0"/>
              <a:t>Overspreading </a:t>
            </a:r>
            <a:br>
              <a:rPr lang="en-AU" sz="2400" dirty="0"/>
            </a:br>
            <a:r>
              <a:rPr lang="en-AU" sz="2400" dirty="0"/>
              <a:t>of </a:t>
            </a:r>
            <a:br>
              <a:rPr lang="en-AU" sz="2400" dirty="0"/>
            </a:br>
            <a:r>
              <a:rPr lang="en-AU" sz="2400" dirty="0"/>
              <a:t>Abominations</a:t>
            </a:r>
          </a:p>
        </p:txBody>
      </p:sp>
      <p:sp>
        <p:nvSpPr>
          <p:cNvPr id="145" name="Rounded Rectangle 144"/>
          <p:cNvSpPr/>
          <p:nvPr/>
        </p:nvSpPr>
        <p:spPr>
          <a:xfrm>
            <a:off x="3413175" y="1412776"/>
            <a:ext cx="146112" cy="106731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6" name="Rounded Rectangle 155"/>
          <p:cNvSpPr/>
          <p:nvPr/>
        </p:nvSpPr>
        <p:spPr>
          <a:xfrm>
            <a:off x="6005463" y="1700809"/>
            <a:ext cx="144016" cy="18407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7" name="Rounded Rectangle 156"/>
          <p:cNvSpPr/>
          <p:nvPr/>
        </p:nvSpPr>
        <p:spPr>
          <a:xfrm>
            <a:off x="6005463" y="1412777"/>
            <a:ext cx="144016" cy="13353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7" name="TextBox 86"/>
          <p:cNvSpPr txBox="1"/>
          <p:nvPr/>
        </p:nvSpPr>
        <p:spPr>
          <a:xfrm>
            <a:off x="3147990" y="1925256"/>
            <a:ext cx="2797003" cy="944208"/>
          </a:xfrm>
          <a:prstGeom prst="rect">
            <a:avLst/>
          </a:prstGeom>
          <a:noFill/>
        </p:spPr>
        <p:txBody>
          <a:bodyPr wrap="square" lIns="81636" tIns="40818" rIns="81636" bIns="40818" rtlCol="0">
            <a:spAutoFit/>
          </a:bodyPr>
          <a:lstStyle/>
          <a:p>
            <a:pPr algn="ctr"/>
            <a:r>
              <a:rPr lang="en-AU" sz="2800" dirty="0"/>
              <a:t>The Church Age </a:t>
            </a:r>
          </a:p>
          <a:p>
            <a:pPr algn="ctr"/>
            <a:r>
              <a:rPr lang="en-AU" sz="2800" dirty="0"/>
              <a:t>2000 years</a:t>
            </a:r>
          </a:p>
        </p:txBody>
      </p:sp>
      <p:sp>
        <p:nvSpPr>
          <p:cNvPr id="110" name="TextBox 109"/>
          <p:cNvSpPr txBox="1"/>
          <p:nvPr/>
        </p:nvSpPr>
        <p:spPr>
          <a:xfrm>
            <a:off x="1486265" y="1124744"/>
            <a:ext cx="1069511" cy="2298424"/>
          </a:xfrm>
          <a:prstGeom prst="rect">
            <a:avLst/>
          </a:prstGeom>
          <a:noFill/>
        </p:spPr>
        <p:txBody>
          <a:bodyPr wrap="square" lIns="81636" tIns="40818" rIns="81636" bIns="40818" rtlCol="0">
            <a:spAutoFit/>
          </a:bodyPr>
          <a:lstStyle/>
          <a:p>
            <a:pPr algn="ctr"/>
            <a:r>
              <a:rPr lang="en-AU" sz="2400" dirty="0"/>
              <a:t>3½</a:t>
            </a:r>
          </a:p>
          <a:p>
            <a:pPr algn="ctr"/>
            <a:r>
              <a:rPr lang="en-AU" sz="2400" dirty="0"/>
              <a:t> Years</a:t>
            </a:r>
            <a:br>
              <a:rPr lang="en-AU" sz="2400" dirty="0"/>
            </a:br>
            <a:r>
              <a:rPr lang="en-AU" sz="2400" dirty="0"/>
              <a:t>------</a:t>
            </a:r>
          </a:p>
          <a:p>
            <a:pPr algn="ctr"/>
            <a:r>
              <a:rPr lang="en-AU" sz="2400" dirty="0"/>
              <a:t>½</a:t>
            </a:r>
          </a:p>
          <a:p>
            <a:pPr algn="ctr"/>
            <a:r>
              <a:rPr lang="en-AU" sz="2400" dirty="0"/>
              <a:t>WEEK</a:t>
            </a:r>
            <a:endParaRPr lang="en-AU" sz="7200" dirty="0"/>
          </a:p>
          <a:p>
            <a:pPr algn="ctr"/>
            <a:endParaRPr lang="en-AU" sz="2400" dirty="0"/>
          </a:p>
        </p:txBody>
      </p:sp>
      <p:sp>
        <p:nvSpPr>
          <p:cNvPr id="129" name="TextBox 128"/>
          <p:cNvSpPr txBox="1"/>
          <p:nvPr/>
        </p:nvSpPr>
        <p:spPr>
          <a:xfrm>
            <a:off x="888246" y="475865"/>
            <a:ext cx="1601516" cy="821097"/>
          </a:xfrm>
          <a:prstGeom prst="rect">
            <a:avLst/>
          </a:prstGeom>
          <a:noFill/>
        </p:spPr>
        <p:txBody>
          <a:bodyPr wrap="square" lIns="81636" tIns="40818" rIns="81636" bIns="40818" rtlCol="0">
            <a:spAutoFit/>
          </a:bodyPr>
          <a:lstStyle/>
          <a:p>
            <a:r>
              <a:rPr lang="en-AU" sz="2400" b="1" dirty="0">
                <a:solidFill>
                  <a:srgbClr val="C00000"/>
                </a:solidFill>
              </a:rPr>
              <a:t>1</a:t>
            </a:r>
            <a:r>
              <a:rPr lang="en-AU" sz="2400" b="1" baseline="30000" dirty="0">
                <a:solidFill>
                  <a:srgbClr val="C00000"/>
                </a:solidFill>
              </a:rPr>
              <a:t>st</a:t>
            </a:r>
            <a:endParaRPr lang="en-AU" sz="2400" b="1" dirty="0">
              <a:solidFill>
                <a:srgbClr val="C00000"/>
              </a:solidFill>
            </a:endParaRPr>
          </a:p>
          <a:p>
            <a:r>
              <a:rPr lang="en-AU" sz="2400" b="1" dirty="0">
                <a:solidFill>
                  <a:srgbClr val="C00000"/>
                </a:solidFill>
              </a:rPr>
              <a:t>COMING</a:t>
            </a:r>
          </a:p>
        </p:txBody>
      </p:sp>
      <p:sp>
        <p:nvSpPr>
          <p:cNvPr id="170" name="TextBox 169"/>
          <p:cNvSpPr txBox="1"/>
          <p:nvPr/>
        </p:nvSpPr>
        <p:spPr>
          <a:xfrm>
            <a:off x="7157591" y="3238846"/>
            <a:ext cx="741648" cy="190155"/>
          </a:xfrm>
          <a:prstGeom prst="rect">
            <a:avLst/>
          </a:prstGeom>
          <a:noFill/>
        </p:spPr>
        <p:txBody>
          <a:bodyPr wrap="square" lIns="81636" tIns="40818" rIns="81636" bIns="40818" rtlCol="0">
            <a:spAutoFit/>
          </a:bodyPr>
          <a:lstStyle/>
          <a:p>
            <a:r>
              <a:rPr lang="en-AU" sz="700" dirty="0"/>
              <a:t>1000 Years </a:t>
            </a:r>
          </a:p>
        </p:txBody>
      </p:sp>
      <p:sp>
        <p:nvSpPr>
          <p:cNvPr id="71" name="Pie 89"/>
          <p:cNvSpPr/>
          <p:nvPr/>
        </p:nvSpPr>
        <p:spPr>
          <a:xfrm flipV="1">
            <a:off x="1051380" y="3002373"/>
            <a:ext cx="1822726" cy="861386"/>
          </a:xfrm>
          <a:prstGeom prst="pie">
            <a:avLst>
              <a:gd name="adj1" fmla="val 21592372"/>
              <a:gd name="adj2" fmla="val 10786679"/>
            </a:avLst>
          </a:prstGeom>
          <a:solidFill>
            <a:srgbClr val="C00000"/>
          </a:solid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636" tIns="40818" rIns="81636" bIns="40818" rtlCol="0" anchor="ctr"/>
          <a:lstStyle/>
          <a:p>
            <a:pPr algn="ctr"/>
            <a:endParaRPr lang="en-AU">
              <a:solidFill>
                <a:schemeClr val="tx1"/>
              </a:solidFill>
            </a:endParaRPr>
          </a:p>
        </p:txBody>
      </p:sp>
      <p:sp>
        <p:nvSpPr>
          <p:cNvPr id="78" name="Pie 89"/>
          <p:cNvSpPr/>
          <p:nvPr/>
        </p:nvSpPr>
        <p:spPr>
          <a:xfrm flipV="1">
            <a:off x="2960095" y="3002372"/>
            <a:ext cx="3117374" cy="858675"/>
          </a:xfrm>
          <a:prstGeom prst="pie">
            <a:avLst>
              <a:gd name="adj1" fmla="val 21592372"/>
              <a:gd name="adj2" fmla="val 10786679"/>
            </a:avLst>
          </a:prstGeom>
          <a:no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636" tIns="40818" rIns="81636" bIns="40818" rtlCol="0" anchor="ctr"/>
          <a:lstStyle/>
          <a:p>
            <a:pPr algn="ctr"/>
            <a:endParaRPr lang="en-AU">
              <a:solidFill>
                <a:schemeClr val="tx1"/>
              </a:solidFill>
            </a:endParaRPr>
          </a:p>
        </p:txBody>
      </p:sp>
      <p:sp>
        <p:nvSpPr>
          <p:cNvPr id="80" name="Pie 89"/>
          <p:cNvSpPr/>
          <p:nvPr/>
        </p:nvSpPr>
        <p:spPr>
          <a:xfrm flipV="1">
            <a:off x="6077469" y="3009849"/>
            <a:ext cx="1847250" cy="853910"/>
          </a:xfrm>
          <a:prstGeom prst="pie">
            <a:avLst>
              <a:gd name="adj1" fmla="val 21592372"/>
              <a:gd name="adj2" fmla="val 10786679"/>
            </a:avLst>
          </a:prstGeom>
          <a:solidFill>
            <a:schemeClr val="accent6">
              <a:lumMod val="75000"/>
            </a:schemeClr>
          </a:solid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636" tIns="40818" rIns="81636" bIns="40818" rtlCol="0" anchor="ctr"/>
          <a:lstStyle/>
          <a:p>
            <a:pPr algn="ctr"/>
            <a:endParaRPr lang="en-AU">
              <a:solidFill>
                <a:schemeClr val="tx1"/>
              </a:solidFill>
            </a:endParaRPr>
          </a:p>
        </p:txBody>
      </p:sp>
      <p:cxnSp>
        <p:nvCxnSpPr>
          <p:cNvPr id="81" name="Straight Connector 80"/>
          <p:cNvCxnSpPr/>
          <p:nvPr/>
        </p:nvCxnSpPr>
        <p:spPr>
          <a:xfrm>
            <a:off x="7956376" y="1296962"/>
            <a:ext cx="0" cy="4367311"/>
          </a:xfrm>
          <a:prstGeom prst="line">
            <a:avLst/>
          </a:prstGeom>
          <a:ln w="57150">
            <a:headEnd type="none" w="med" len="med"/>
            <a:tailEnd type="none" w="med" len="med"/>
          </a:ln>
        </p:spPr>
        <p:style>
          <a:lnRef idx="1">
            <a:schemeClr val="accent6"/>
          </a:lnRef>
          <a:fillRef idx="0">
            <a:schemeClr val="accent6"/>
          </a:fillRef>
          <a:effectRef idx="0">
            <a:schemeClr val="accent6"/>
          </a:effectRef>
          <a:fontRef idx="minor">
            <a:schemeClr val="tx1"/>
          </a:fontRef>
        </p:style>
      </p:cxnSp>
      <p:sp>
        <p:nvSpPr>
          <p:cNvPr id="28" name="TextBox 27"/>
          <p:cNvSpPr txBox="1"/>
          <p:nvPr/>
        </p:nvSpPr>
        <p:spPr>
          <a:xfrm>
            <a:off x="6575137" y="1140977"/>
            <a:ext cx="1069511" cy="2298424"/>
          </a:xfrm>
          <a:prstGeom prst="rect">
            <a:avLst/>
          </a:prstGeom>
          <a:noFill/>
        </p:spPr>
        <p:txBody>
          <a:bodyPr wrap="square" lIns="81636" tIns="40818" rIns="81636" bIns="40818" rtlCol="0">
            <a:spAutoFit/>
          </a:bodyPr>
          <a:lstStyle/>
          <a:p>
            <a:pPr algn="ctr"/>
            <a:r>
              <a:rPr lang="en-AU" sz="2400" dirty="0"/>
              <a:t>3½</a:t>
            </a:r>
          </a:p>
          <a:p>
            <a:pPr algn="ctr"/>
            <a:r>
              <a:rPr lang="en-AU" sz="2400" dirty="0"/>
              <a:t> Years</a:t>
            </a:r>
            <a:br>
              <a:rPr lang="en-AU" sz="2400" dirty="0"/>
            </a:br>
            <a:r>
              <a:rPr lang="en-AU" sz="2400" dirty="0"/>
              <a:t>------</a:t>
            </a:r>
          </a:p>
          <a:p>
            <a:pPr algn="ctr"/>
            <a:r>
              <a:rPr lang="en-AU" sz="2400" dirty="0"/>
              <a:t>½</a:t>
            </a:r>
          </a:p>
          <a:p>
            <a:pPr algn="ctr"/>
            <a:r>
              <a:rPr lang="en-AU" sz="2400" dirty="0"/>
              <a:t>WEEK</a:t>
            </a:r>
            <a:endParaRPr lang="en-AU" sz="7200" dirty="0"/>
          </a:p>
          <a:p>
            <a:pPr algn="ctr"/>
            <a:endParaRPr lang="en-AU" sz="2400" dirty="0"/>
          </a:p>
        </p:txBody>
      </p:sp>
      <p:sp>
        <p:nvSpPr>
          <p:cNvPr id="4" name="Rectangle 3"/>
          <p:cNvSpPr/>
          <p:nvPr/>
        </p:nvSpPr>
        <p:spPr>
          <a:xfrm>
            <a:off x="54924" y="3544815"/>
            <a:ext cx="4373060" cy="2021643"/>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buFont typeface="+mj-lt"/>
              <a:buAutoNum type="arabicPeriod"/>
            </a:pPr>
            <a:r>
              <a:rPr lang="en-AU" sz="2400" dirty="0"/>
              <a:t>To finish the transgression</a:t>
            </a:r>
          </a:p>
          <a:p>
            <a:pPr marL="514350" indent="-514350">
              <a:buFont typeface="+mj-lt"/>
              <a:buAutoNum type="arabicPeriod"/>
            </a:pPr>
            <a:r>
              <a:rPr lang="en-AU" sz="2400" dirty="0"/>
              <a:t>To make an end of sins</a:t>
            </a:r>
          </a:p>
          <a:p>
            <a:pPr marL="514350" indent="-514350">
              <a:buFont typeface="+mj-lt"/>
              <a:buAutoNum type="arabicPeriod"/>
            </a:pPr>
            <a:r>
              <a:rPr lang="en-AU" sz="2400" dirty="0"/>
              <a:t>To make reconciliation for iniquity</a:t>
            </a:r>
          </a:p>
          <a:p>
            <a:pPr algn="ctr"/>
            <a:endParaRPr lang="en-AU" sz="2400" dirty="0"/>
          </a:p>
        </p:txBody>
      </p:sp>
      <p:sp>
        <p:nvSpPr>
          <p:cNvPr id="32" name="Rectangle 31"/>
          <p:cNvSpPr/>
          <p:nvPr/>
        </p:nvSpPr>
        <p:spPr>
          <a:xfrm>
            <a:off x="4717316" y="3553546"/>
            <a:ext cx="4345990" cy="2021643"/>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buFont typeface="+mj-lt"/>
              <a:buAutoNum type="arabicPeriod"/>
            </a:pPr>
            <a:r>
              <a:rPr lang="en-AU" sz="2400" dirty="0"/>
              <a:t>To bring in everlasting </a:t>
            </a:r>
            <a:br>
              <a:rPr lang="en-AU" sz="2400" dirty="0"/>
            </a:br>
            <a:r>
              <a:rPr lang="en-AU" sz="2400" dirty="0"/>
              <a:t>righteousness,</a:t>
            </a:r>
          </a:p>
          <a:p>
            <a:pPr marL="514350" indent="-514350">
              <a:buFont typeface="+mj-lt"/>
              <a:buAutoNum type="arabicPeriod"/>
            </a:pPr>
            <a:r>
              <a:rPr lang="en-AU" sz="2400" b="1" dirty="0">
                <a:solidFill>
                  <a:schemeClr val="accent1">
                    <a:lumMod val="50000"/>
                  </a:schemeClr>
                </a:solidFill>
              </a:rPr>
              <a:t>To seal up vision and </a:t>
            </a:r>
            <a:br>
              <a:rPr lang="en-AU" sz="2400" b="1" dirty="0">
                <a:solidFill>
                  <a:schemeClr val="accent1">
                    <a:lumMod val="50000"/>
                  </a:schemeClr>
                </a:solidFill>
              </a:rPr>
            </a:br>
            <a:r>
              <a:rPr lang="en-AU" sz="2400" b="1" dirty="0">
                <a:solidFill>
                  <a:schemeClr val="accent1">
                    <a:lumMod val="50000"/>
                  </a:schemeClr>
                </a:solidFill>
              </a:rPr>
              <a:t>prophecy,</a:t>
            </a:r>
          </a:p>
          <a:p>
            <a:pPr marL="514350" indent="-514350">
              <a:buFont typeface="+mj-lt"/>
              <a:buAutoNum type="arabicPeriod"/>
            </a:pPr>
            <a:r>
              <a:rPr lang="en-AU" sz="2400" dirty="0"/>
              <a:t>To anoint the Most Holy</a:t>
            </a:r>
            <a:endParaRPr lang="en-AU" sz="2400" dirty="0"/>
          </a:p>
        </p:txBody>
      </p:sp>
    </p:spTree>
    <p:extLst>
      <p:ext uri="{BB962C8B-B14F-4D97-AF65-F5344CB8AC3E}">
        <p14:creationId xmlns:p14="http://schemas.microsoft.com/office/powerpoint/2010/main" val="512059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Acts 3:18-21</a:t>
            </a:r>
          </a:p>
        </p:txBody>
      </p:sp>
      <p:sp>
        <p:nvSpPr>
          <p:cNvPr id="3" name="Content Placeholder 2"/>
          <p:cNvSpPr>
            <a:spLocks noGrp="1"/>
          </p:cNvSpPr>
          <p:nvPr>
            <p:ph idx="1"/>
          </p:nvPr>
        </p:nvSpPr>
        <p:spPr/>
        <p:txBody>
          <a:bodyPr>
            <a:normAutofit/>
          </a:bodyPr>
          <a:lstStyle/>
          <a:p>
            <a:pPr marL="0" indent="0">
              <a:buNone/>
            </a:pPr>
            <a:r>
              <a:rPr lang="en-AU" b="1" baseline="30000" dirty="0"/>
              <a:t>18 </a:t>
            </a:r>
            <a:r>
              <a:rPr lang="en-AU" dirty="0"/>
              <a:t>But those things which God foretold by the mouth of all His prophets, that the Christ would suffer, He has thus fulfilled. </a:t>
            </a:r>
          </a:p>
          <a:p>
            <a:pPr marL="0" indent="0">
              <a:buNone/>
            </a:pPr>
            <a:r>
              <a:rPr lang="en-AU" b="1" baseline="30000" dirty="0"/>
              <a:t>19 </a:t>
            </a:r>
            <a:r>
              <a:rPr lang="en-AU" dirty="0"/>
              <a:t>Repent therefore and be converted, that your sins may be blotted out, so that times of refreshing may come from the presence of the Lord, </a:t>
            </a:r>
          </a:p>
          <a:p>
            <a:pPr marL="0" indent="0">
              <a:buNone/>
            </a:pPr>
            <a:endParaRPr lang="en-AU" dirty="0"/>
          </a:p>
        </p:txBody>
      </p:sp>
    </p:spTree>
    <p:extLst>
      <p:ext uri="{BB962C8B-B14F-4D97-AF65-F5344CB8AC3E}">
        <p14:creationId xmlns:p14="http://schemas.microsoft.com/office/powerpoint/2010/main" val="3177988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RESTORATION</a:t>
            </a:r>
          </a:p>
        </p:txBody>
      </p:sp>
      <p:sp>
        <p:nvSpPr>
          <p:cNvPr id="3" name="Content Placeholder 2"/>
          <p:cNvSpPr>
            <a:spLocks noGrp="1"/>
          </p:cNvSpPr>
          <p:nvPr>
            <p:ph idx="1"/>
          </p:nvPr>
        </p:nvSpPr>
        <p:spPr/>
        <p:txBody>
          <a:bodyPr/>
          <a:lstStyle/>
          <a:p>
            <a:pPr marL="0" indent="0">
              <a:buNone/>
            </a:pPr>
            <a:r>
              <a:rPr lang="en-AU" b="1" baseline="30000" dirty="0"/>
              <a:t>20 </a:t>
            </a:r>
            <a:r>
              <a:rPr lang="en-AU" dirty="0"/>
              <a:t>and that He may send Jesus Christ, who was preached to you before, </a:t>
            </a:r>
          </a:p>
          <a:p>
            <a:pPr marL="0" indent="0">
              <a:buNone/>
            </a:pPr>
            <a:r>
              <a:rPr lang="en-AU" b="1" baseline="30000" dirty="0"/>
              <a:t>21 </a:t>
            </a:r>
            <a:r>
              <a:rPr lang="en-AU" dirty="0"/>
              <a:t>whom heaven must receive until the </a:t>
            </a:r>
            <a:r>
              <a:rPr lang="en-AU" b="1" dirty="0"/>
              <a:t>times of restoration of all things</a:t>
            </a:r>
            <a:r>
              <a:rPr lang="en-AU" dirty="0"/>
              <a:t>, which </a:t>
            </a:r>
            <a:r>
              <a:rPr lang="en-AU" b="1" dirty="0"/>
              <a:t>God</a:t>
            </a:r>
            <a:r>
              <a:rPr lang="en-AU" dirty="0"/>
              <a:t> has </a:t>
            </a:r>
            <a:r>
              <a:rPr lang="en-AU" b="1" dirty="0"/>
              <a:t>spoken</a:t>
            </a:r>
            <a:r>
              <a:rPr lang="en-AU" dirty="0"/>
              <a:t> by the mouth of all His </a:t>
            </a:r>
            <a:r>
              <a:rPr lang="en-AU" b="1" dirty="0"/>
              <a:t>holy prophets</a:t>
            </a:r>
            <a:r>
              <a:rPr lang="en-AU" dirty="0"/>
              <a:t> since the world began.</a:t>
            </a:r>
          </a:p>
          <a:p>
            <a:endParaRPr lang="en-AU" dirty="0"/>
          </a:p>
        </p:txBody>
      </p:sp>
    </p:spTree>
    <p:extLst>
      <p:ext uri="{BB962C8B-B14F-4D97-AF65-F5344CB8AC3E}">
        <p14:creationId xmlns:p14="http://schemas.microsoft.com/office/powerpoint/2010/main" val="11563933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Rev 10:5-7</a:t>
            </a:r>
          </a:p>
        </p:txBody>
      </p:sp>
      <p:sp>
        <p:nvSpPr>
          <p:cNvPr id="3" name="Content Placeholder 2"/>
          <p:cNvSpPr>
            <a:spLocks noGrp="1"/>
          </p:cNvSpPr>
          <p:nvPr>
            <p:ph idx="1"/>
          </p:nvPr>
        </p:nvSpPr>
        <p:spPr>
          <a:xfrm>
            <a:off x="251520" y="836712"/>
            <a:ext cx="8712968" cy="5256583"/>
          </a:xfrm>
        </p:spPr>
        <p:txBody>
          <a:bodyPr>
            <a:normAutofit fontScale="92500" lnSpcReduction="10000"/>
          </a:bodyPr>
          <a:lstStyle/>
          <a:p>
            <a:pPr marL="0" indent="0">
              <a:buNone/>
            </a:pPr>
            <a:r>
              <a:rPr lang="en-AU" b="1" baseline="30000" dirty="0"/>
              <a:t>5 </a:t>
            </a:r>
            <a:r>
              <a:rPr lang="en-AU" dirty="0"/>
              <a:t>The angel whom I saw standing on the sea and on the land raised up his hand to heaven </a:t>
            </a:r>
          </a:p>
          <a:p>
            <a:pPr marL="0" indent="0">
              <a:buNone/>
            </a:pPr>
            <a:r>
              <a:rPr lang="en-AU" b="1" baseline="30000" dirty="0"/>
              <a:t>6 </a:t>
            </a:r>
            <a:r>
              <a:rPr lang="en-AU" dirty="0"/>
              <a:t>and swore by Him who lives forever and ever, who created heaven and the things that are in it, the earth and the things that are in it, and the sea and the things that are in it, that there should be delay no longer, </a:t>
            </a:r>
          </a:p>
          <a:p>
            <a:pPr marL="0" indent="0">
              <a:buNone/>
            </a:pPr>
            <a:r>
              <a:rPr lang="en-AU" b="1" baseline="30000" dirty="0"/>
              <a:t>7 </a:t>
            </a:r>
            <a:r>
              <a:rPr lang="en-AU" dirty="0"/>
              <a:t>but in the days of the sounding of the seventh angel, when he is about to sound, the mystery of God would be finished, as He declared to His servants the prophets.</a:t>
            </a:r>
            <a:endParaRPr lang="en-AU" dirty="0"/>
          </a:p>
        </p:txBody>
      </p:sp>
    </p:spTree>
    <p:extLst>
      <p:ext uri="{BB962C8B-B14F-4D97-AF65-F5344CB8AC3E}">
        <p14:creationId xmlns:p14="http://schemas.microsoft.com/office/powerpoint/2010/main" val="37274130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1400"/>
            <a:ext cx="9144000" cy="1052736"/>
          </a:xfrm>
        </p:spPr>
        <p:txBody>
          <a:bodyPr/>
          <a:lstStyle/>
          <a:p>
            <a:r>
              <a:rPr lang="en-AU" dirty="0"/>
              <a:t>The Seventh Trumpet</a:t>
            </a:r>
          </a:p>
        </p:txBody>
      </p:sp>
      <p:sp>
        <p:nvSpPr>
          <p:cNvPr id="3" name="Content Placeholder 2"/>
          <p:cNvSpPr>
            <a:spLocks noGrp="1"/>
          </p:cNvSpPr>
          <p:nvPr>
            <p:ph idx="1"/>
          </p:nvPr>
        </p:nvSpPr>
        <p:spPr>
          <a:xfrm>
            <a:off x="251520" y="764705"/>
            <a:ext cx="8712968" cy="5832648"/>
          </a:xfrm>
        </p:spPr>
        <p:txBody>
          <a:bodyPr>
            <a:normAutofit fontScale="85000" lnSpcReduction="10000"/>
          </a:bodyPr>
          <a:lstStyle/>
          <a:p>
            <a:pPr marL="0" indent="0">
              <a:buNone/>
            </a:pPr>
            <a:r>
              <a:rPr lang="en-AU" b="1" dirty="0"/>
              <a:t>Begin to Sound</a:t>
            </a:r>
          </a:p>
          <a:p>
            <a:pPr marL="0" indent="0">
              <a:buNone/>
            </a:pPr>
            <a:r>
              <a:rPr lang="en-AU" dirty="0"/>
              <a:t>The mystery of God would be finished</a:t>
            </a:r>
          </a:p>
          <a:p>
            <a:r>
              <a:rPr lang="en-AU" dirty="0"/>
              <a:t>Christ in You the hope of Glory – Revealing of the sons</a:t>
            </a:r>
          </a:p>
          <a:p>
            <a:r>
              <a:rPr lang="en-AU" dirty="0"/>
              <a:t>Mystery of Christ and the Church</a:t>
            </a:r>
          </a:p>
          <a:p>
            <a:pPr marL="0" indent="0">
              <a:buNone/>
            </a:pPr>
            <a:endParaRPr lang="en-AU" dirty="0"/>
          </a:p>
          <a:p>
            <a:pPr marL="0" indent="0">
              <a:buNone/>
            </a:pPr>
            <a:r>
              <a:rPr lang="en-AU" b="1" dirty="0"/>
              <a:t>Days of the sounding </a:t>
            </a:r>
            <a:r>
              <a:rPr lang="en-AU" dirty="0"/>
              <a:t>of the seventh angel covers </a:t>
            </a:r>
            <a:br>
              <a:rPr lang="en-AU" dirty="0"/>
            </a:br>
            <a:r>
              <a:rPr lang="en-AU" u="sng" dirty="0"/>
              <a:t>3 ½ years </a:t>
            </a:r>
            <a:r>
              <a:rPr lang="en-AU" dirty="0"/>
              <a:t>of </a:t>
            </a:r>
            <a:r>
              <a:rPr lang="en-AU" b="1" dirty="0"/>
              <a:t>Great Tribulation</a:t>
            </a:r>
          </a:p>
          <a:p>
            <a:pPr marL="0" indent="0">
              <a:buNone/>
            </a:pPr>
            <a:endParaRPr lang="en-AU" dirty="0"/>
          </a:p>
          <a:p>
            <a:pPr marL="0" indent="0">
              <a:buNone/>
            </a:pPr>
            <a:r>
              <a:rPr lang="en-AU" b="1" dirty="0"/>
              <a:t>Finishes Sounding </a:t>
            </a:r>
          </a:p>
          <a:p>
            <a:r>
              <a:rPr lang="en-AU" dirty="0"/>
              <a:t>Second Coming of Jesus</a:t>
            </a:r>
          </a:p>
          <a:p>
            <a:r>
              <a:rPr lang="en-AU" dirty="0"/>
              <a:t>The Kingdom of this world becomes the kingdom of our Lord and His Christ</a:t>
            </a:r>
          </a:p>
        </p:txBody>
      </p:sp>
    </p:spTree>
    <p:extLst>
      <p:ext uri="{BB962C8B-B14F-4D97-AF65-F5344CB8AC3E}">
        <p14:creationId xmlns:p14="http://schemas.microsoft.com/office/powerpoint/2010/main" val="34576420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Rev 11:15</a:t>
            </a:r>
          </a:p>
        </p:txBody>
      </p:sp>
      <p:sp>
        <p:nvSpPr>
          <p:cNvPr id="3" name="Content Placeholder 2"/>
          <p:cNvSpPr>
            <a:spLocks noGrp="1"/>
          </p:cNvSpPr>
          <p:nvPr>
            <p:ph idx="1"/>
          </p:nvPr>
        </p:nvSpPr>
        <p:spPr/>
        <p:txBody>
          <a:bodyPr/>
          <a:lstStyle/>
          <a:p>
            <a:pPr marL="0" indent="0">
              <a:buNone/>
            </a:pPr>
            <a:r>
              <a:rPr lang="en-AU" b="1" baseline="30000" dirty="0"/>
              <a:t>15 </a:t>
            </a:r>
            <a:r>
              <a:rPr lang="en-AU" dirty="0"/>
              <a:t>Then the </a:t>
            </a:r>
            <a:r>
              <a:rPr lang="en-AU" b="1" dirty="0"/>
              <a:t>seventh angel sounded</a:t>
            </a:r>
            <a:r>
              <a:rPr lang="en-AU" dirty="0"/>
              <a:t>: And there were loud voices in heaven, saying, “The </a:t>
            </a:r>
            <a:r>
              <a:rPr lang="en-AU" b="1" u="sng" dirty="0"/>
              <a:t>kingdoms of this world </a:t>
            </a:r>
            <a:r>
              <a:rPr lang="en-AU" dirty="0"/>
              <a:t>have become </a:t>
            </a:r>
            <a:r>
              <a:rPr lang="en-AU" i="1" dirty="0"/>
              <a:t>the </a:t>
            </a:r>
            <a:r>
              <a:rPr lang="en-AU" b="1" i="1" u="sng" dirty="0"/>
              <a:t>kingdoms </a:t>
            </a:r>
            <a:r>
              <a:rPr lang="en-AU" b="1" u="sng" dirty="0"/>
              <a:t>of our Lord </a:t>
            </a:r>
            <a:r>
              <a:rPr lang="en-AU" dirty="0"/>
              <a:t>and of His </a:t>
            </a:r>
            <a:r>
              <a:rPr lang="en-AU" b="1" dirty="0"/>
              <a:t>Christ</a:t>
            </a:r>
            <a:r>
              <a:rPr lang="en-AU" dirty="0"/>
              <a:t>, and He shall </a:t>
            </a:r>
            <a:r>
              <a:rPr lang="en-AU" b="1" dirty="0"/>
              <a:t>reign</a:t>
            </a:r>
            <a:r>
              <a:rPr lang="en-AU" dirty="0"/>
              <a:t> </a:t>
            </a:r>
            <a:r>
              <a:rPr lang="en-AU" b="1" dirty="0"/>
              <a:t>forever</a:t>
            </a:r>
            <a:r>
              <a:rPr lang="en-AU" dirty="0"/>
              <a:t> and </a:t>
            </a:r>
            <a:r>
              <a:rPr lang="en-AU" b="1" dirty="0"/>
              <a:t>ever</a:t>
            </a:r>
            <a:r>
              <a:rPr lang="en-AU" dirty="0"/>
              <a:t>!”</a:t>
            </a:r>
            <a:endParaRPr lang="en-AU" dirty="0"/>
          </a:p>
        </p:txBody>
      </p:sp>
    </p:spTree>
    <p:extLst>
      <p:ext uri="{BB962C8B-B14F-4D97-AF65-F5344CB8AC3E}">
        <p14:creationId xmlns:p14="http://schemas.microsoft.com/office/powerpoint/2010/main" val="3815253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980728"/>
            <a:ext cx="6635102" cy="487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57256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During the 3 ½ Years</a:t>
            </a:r>
          </a:p>
        </p:txBody>
      </p:sp>
      <p:sp>
        <p:nvSpPr>
          <p:cNvPr id="3" name="Content Placeholder 2"/>
          <p:cNvSpPr>
            <a:spLocks noGrp="1"/>
          </p:cNvSpPr>
          <p:nvPr>
            <p:ph idx="1"/>
          </p:nvPr>
        </p:nvSpPr>
        <p:spPr>
          <a:xfrm>
            <a:off x="251520" y="1207293"/>
            <a:ext cx="8712968" cy="5030019"/>
          </a:xfrm>
        </p:spPr>
        <p:txBody>
          <a:bodyPr>
            <a:normAutofit fontScale="92500" lnSpcReduction="20000"/>
          </a:bodyPr>
          <a:lstStyle/>
          <a:p>
            <a:pPr marL="514350" indent="-514350">
              <a:buFont typeface="+mj-lt"/>
              <a:buAutoNum type="arabicPeriod"/>
            </a:pPr>
            <a:r>
              <a:rPr lang="en-AU" dirty="0"/>
              <a:t>Outpouring of God’s wrath over the earth (Seven Bowls)</a:t>
            </a:r>
          </a:p>
          <a:p>
            <a:pPr marL="514350" indent="-514350">
              <a:buFont typeface="+mj-lt"/>
              <a:buAutoNum type="arabicPeriod"/>
            </a:pPr>
            <a:r>
              <a:rPr lang="en-AU" dirty="0"/>
              <a:t>Satan cast the the earth</a:t>
            </a:r>
            <a:endParaRPr lang="en-AU" dirty="0"/>
          </a:p>
          <a:p>
            <a:pPr marL="514350" indent="-514350">
              <a:buFont typeface="+mj-lt"/>
              <a:buAutoNum type="arabicPeriod"/>
            </a:pPr>
            <a:r>
              <a:rPr lang="en-AU" dirty="0"/>
              <a:t>The Anti-Christ will reign for 3½ years</a:t>
            </a:r>
          </a:p>
          <a:p>
            <a:pPr marL="514350" indent="-514350">
              <a:buFont typeface="+mj-lt"/>
              <a:buAutoNum type="arabicPeriod"/>
            </a:pPr>
            <a:r>
              <a:rPr lang="en-AU" dirty="0"/>
              <a:t>Outer-Court Christians will be trampled under foot</a:t>
            </a:r>
          </a:p>
          <a:p>
            <a:pPr marL="514350" indent="-514350">
              <a:buFont typeface="+mj-lt"/>
              <a:buAutoNum type="arabicPeriod"/>
            </a:pPr>
            <a:r>
              <a:rPr lang="en-AU" dirty="0"/>
              <a:t>Money will fail</a:t>
            </a:r>
          </a:p>
          <a:p>
            <a:pPr marL="514350" indent="-514350">
              <a:buFont typeface="+mj-lt"/>
              <a:buAutoNum type="arabicPeriod"/>
            </a:pPr>
            <a:r>
              <a:rPr lang="en-AU" dirty="0"/>
              <a:t>The True Church will be taken out and protected</a:t>
            </a:r>
          </a:p>
          <a:p>
            <a:pPr marL="514350" indent="-514350">
              <a:buFont typeface="+mj-lt"/>
              <a:buAutoNum type="arabicPeriod"/>
            </a:pPr>
            <a:r>
              <a:rPr lang="en-AU" dirty="0"/>
              <a:t>The False/Harlot Church will be destroyed by the Anti-</a:t>
            </a:r>
            <a:r>
              <a:rPr lang="en-AU" dirty="0" err="1"/>
              <a:t>Christal</a:t>
            </a:r>
            <a:r>
              <a:rPr lang="en-AU" dirty="0"/>
              <a:t> System.</a:t>
            </a:r>
          </a:p>
        </p:txBody>
      </p:sp>
    </p:spTree>
    <p:extLst>
      <p:ext uri="{BB962C8B-B14F-4D97-AF65-F5344CB8AC3E}">
        <p14:creationId xmlns:p14="http://schemas.microsoft.com/office/powerpoint/2010/main" val="7558557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nvPr>
        </p:nvGraphicFramePr>
        <p:xfrm>
          <a:off x="-756592" y="608687"/>
          <a:ext cx="8200935" cy="360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73" name="Straight Connector 72"/>
          <p:cNvCxnSpPr/>
          <p:nvPr/>
        </p:nvCxnSpPr>
        <p:spPr>
          <a:xfrm>
            <a:off x="2413044" y="2420888"/>
            <a:ext cx="108012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27" name="TextBox 126"/>
          <p:cNvSpPr txBox="1"/>
          <p:nvPr/>
        </p:nvSpPr>
        <p:spPr>
          <a:xfrm>
            <a:off x="7777127" y="531307"/>
            <a:ext cx="1601516" cy="821097"/>
          </a:xfrm>
          <a:prstGeom prst="rect">
            <a:avLst/>
          </a:prstGeom>
          <a:noFill/>
        </p:spPr>
        <p:txBody>
          <a:bodyPr wrap="square" lIns="81636" tIns="40818" rIns="81636" bIns="40818" rtlCol="0">
            <a:spAutoFit/>
          </a:bodyPr>
          <a:lstStyle/>
          <a:p>
            <a:r>
              <a:rPr lang="en-AU" sz="2400" b="1" dirty="0"/>
              <a:t>2</a:t>
            </a:r>
            <a:r>
              <a:rPr lang="en-AU" sz="2400" b="1" baseline="30000" dirty="0"/>
              <a:t>nd</a:t>
            </a:r>
            <a:endParaRPr lang="en-AU" sz="2400" b="1" dirty="0"/>
          </a:p>
          <a:p>
            <a:r>
              <a:rPr lang="en-AU" sz="2400" b="1" dirty="0"/>
              <a:t>COMING</a:t>
            </a:r>
          </a:p>
        </p:txBody>
      </p:sp>
      <p:cxnSp>
        <p:nvCxnSpPr>
          <p:cNvPr id="75" name="Straight Connector 74"/>
          <p:cNvCxnSpPr/>
          <p:nvPr/>
        </p:nvCxnSpPr>
        <p:spPr>
          <a:xfrm>
            <a:off x="1044892" y="1268760"/>
            <a:ext cx="0" cy="4320480"/>
          </a:xfrm>
          <a:prstGeom prst="line">
            <a:avLst/>
          </a:prstGeom>
          <a:ln>
            <a:prstDash val="solid"/>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6077471" y="1268760"/>
            <a:ext cx="0" cy="4320480"/>
          </a:xfrm>
          <a:prstGeom prst="line">
            <a:avLst/>
          </a:prstGeom>
          <a:ln>
            <a:prstDash val="solid"/>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2917100" y="1652339"/>
            <a:ext cx="0" cy="4001062"/>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09" name="TextBox 108"/>
          <p:cNvSpPr txBox="1"/>
          <p:nvPr/>
        </p:nvSpPr>
        <p:spPr>
          <a:xfrm>
            <a:off x="7157591" y="3238846"/>
            <a:ext cx="741648" cy="190155"/>
          </a:xfrm>
          <a:prstGeom prst="rect">
            <a:avLst/>
          </a:prstGeom>
          <a:noFill/>
        </p:spPr>
        <p:txBody>
          <a:bodyPr wrap="square" lIns="81636" tIns="40818" rIns="81636" bIns="40818" rtlCol="0">
            <a:spAutoFit/>
          </a:bodyPr>
          <a:lstStyle/>
          <a:p>
            <a:r>
              <a:rPr lang="en-AU" sz="700" dirty="0"/>
              <a:t>1000 Years </a:t>
            </a:r>
          </a:p>
        </p:txBody>
      </p:sp>
      <p:sp>
        <p:nvSpPr>
          <p:cNvPr id="133" name="TextBox 132"/>
          <p:cNvSpPr txBox="1"/>
          <p:nvPr/>
        </p:nvSpPr>
        <p:spPr>
          <a:xfrm>
            <a:off x="3162958" y="3752290"/>
            <a:ext cx="2767066" cy="821097"/>
          </a:xfrm>
          <a:prstGeom prst="rect">
            <a:avLst/>
          </a:prstGeom>
          <a:noFill/>
        </p:spPr>
        <p:txBody>
          <a:bodyPr wrap="square" lIns="81636" tIns="40818" rIns="81636" bIns="40818" rtlCol="0">
            <a:spAutoFit/>
          </a:bodyPr>
          <a:lstStyle/>
          <a:p>
            <a:pPr marL="256050" algn="ctr"/>
            <a:r>
              <a:rPr lang="en-AU" sz="2400" dirty="0"/>
              <a:t>Jesus is Building His Church</a:t>
            </a:r>
          </a:p>
        </p:txBody>
      </p:sp>
      <p:sp>
        <p:nvSpPr>
          <p:cNvPr id="145" name="Rounded Rectangle 144"/>
          <p:cNvSpPr/>
          <p:nvPr/>
        </p:nvSpPr>
        <p:spPr>
          <a:xfrm>
            <a:off x="3413175" y="1412776"/>
            <a:ext cx="146112" cy="106731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6" name="Rounded Rectangle 155"/>
          <p:cNvSpPr/>
          <p:nvPr/>
        </p:nvSpPr>
        <p:spPr>
          <a:xfrm>
            <a:off x="6005463" y="1700809"/>
            <a:ext cx="144016" cy="18407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7" name="Rounded Rectangle 156"/>
          <p:cNvSpPr/>
          <p:nvPr/>
        </p:nvSpPr>
        <p:spPr>
          <a:xfrm>
            <a:off x="6005463" y="1412777"/>
            <a:ext cx="144016" cy="13353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7" name="TextBox 86"/>
          <p:cNvSpPr txBox="1"/>
          <p:nvPr/>
        </p:nvSpPr>
        <p:spPr>
          <a:xfrm>
            <a:off x="3147990" y="1925256"/>
            <a:ext cx="2797003" cy="944208"/>
          </a:xfrm>
          <a:prstGeom prst="rect">
            <a:avLst/>
          </a:prstGeom>
          <a:noFill/>
        </p:spPr>
        <p:txBody>
          <a:bodyPr wrap="square" lIns="81636" tIns="40818" rIns="81636" bIns="40818" rtlCol="0">
            <a:spAutoFit/>
          </a:bodyPr>
          <a:lstStyle/>
          <a:p>
            <a:pPr algn="ctr"/>
            <a:r>
              <a:rPr lang="en-AU" sz="2800" dirty="0"/>
              <a:t>The Church Age </a:t>
            </a:r>
          </a:p>
          <a:p>
            <a:pPr algn="ctr"/>
            <a:r>
              <a:rPr lang="en-AU" sz="2800" dirty="0"/>
              <a:t>2000 years</a:t>
            </a:r>
          </a:p>
        </p:txBody>
      </p:sp>
      <p:sp>
        <p:nvSpPr>
          <p:cNvPr id="104" name="TextBox 103"/>
          <p:cNvSpPr txBox="1"/>
          <p:nvPr/>
        </p:nvSpPr>
        <p:spPr>
          <a:xfrm>
            <a:off x="1343024" y="3855438"/>
            <a:ext cx="1223964" cy="821097"/>
          </a:xfrm>
          <a:prstGeom prst="rect">
            <a:avLst/>
          </a:prstGeom>
          <a:noFill/>
        </p:spPr>
        <p:txBody>
          <a:bodyPr wrap="square" lIns="81636" tIns="40818" rIns="81636" bIns="40818" rtlCol="0">
            <a:spAutoFit/>
          </a:bodyPr>
          <a:lstStyle/>
          <a:p>
            <a:pPr algn="ctr"/>
            <a:r>
              <a:rPr lang="en-AU" sz="2400" dirty="0"/>
              <a:t>½</a:t>
            </a:r>
          </a:p>
          <a:p>
            <a:pPr algn="ctr"/>
            <a:r>
              <a:rPr lang="en-AU" sz="2400" dirty="0"/>
              <a:t>WEEK</a:t>
            </a:r>
            <a:endParaRPr lang="en-AU" sz="7200" dirty="0"/>
          </a:p>
        </p:txBody>
      </p:sp>
      <p:sp>
        <p:nvSpPr>
          <p:cNvPr id="106" name="TextBox 105"/>
          <p:cNvSpPr txBox="1"/>
          <p:nvPr/>
        </p:nvSpPr>
        <p:spPr>
          <a:xfrm>
            <a:off x="6496423" y="3867644"/>
            <a:ext cx="1080120" cy="821097"/>
          </a:xfrm>
          <a:prstGeom prst="rect">
            <a:avLst/>
          </a:prstGeom>
          <a:noFill/>
        </p:spPr>
        <p:txBody>
          <a:bodyPr wrap="square" lIns="81636" tIns="40818" rIns="81636" bIns="40818" rtlCol="0">
            <a:spAutoFit/>
          </a:bodyPr>
          <a:lstStyle/>
          <a:p>
            <a:pPr algn="ctr"/>
            <a:r>
              <a:rPr lang="en-AU" sz="2400" dirty="0"/>
              <a:t>½</a:t>
            </a:r>
          </a:p>
          <a:p>
            <a:pPr algn="ctr"/>
            <a:r>
              <a:rPr lang="en-AU" sz="2400" dirty="0"/>
              <a:t>WEEK</a:t>
            </a:r>
            <a:endParaRPr lang="en-AU" sz="7200" dirty="0"/>
          </a:p>
        </p:txBody>
      </p:sp>
      <p:sp>
        <p:nvSpPr>
          <p:cNvPr id="110" name="TextBox 109"/>
          <p:cNvSpPr txBox="1"/>
          <p:nvPr/>
        </p:nvSpPr>
        <p:spPr>
          <a:xfrm>
            <a:off x="1420251" y="2092634"/>
            <a:ext cx="1069511" cy="821097"/>
          </a:xfrm>
          <a:prstGeom prst="rect">
            <a:avLst/>
          </a:prstGeom>
          <a:noFill/>
        </p:spPr>
        <p:txBody>
          <a:bodyPr wrap="square" lIns="81636" tIns="40818" rIns="81636" bIns="40818" rtlCol="0">
            <a:spAutoFit/>
          </a:bodyPr>
          <a:lstStyle/>
          <a:p>
            <a:pPr algn="ctr"/>
            <a:r>
              <a:rPr lang="en-AU" sz="2400" dirty="0"/>
              <a:t>3½</a:t>
            </a:r>
          </a:p>
          <a:p>
            <a:pPr algn="ctr"/>
            <a:r>
              <a:rPr lang="en-AU" sz="2400" dirty="0"/>
              <a:t> Years </a:t>
            </a:r>
          </a:p>
        </p:txBody>
      </p:sp>
      <p:sp>
        <p:nvSpPr>
          <p:cNvPr id="119" name="TextBox 118"/>
          <p:cNvSpPr txBox="1"/>
          <p:nvPr/>
        </p:nvSpPr>
        <p:spPr>
          <a:xfrm>
            <a:off x="6508539" y="2094091"/>
            <a:ext cx="1055889" cy="821097"/>
          </a:xfrm>
          <a:prstGeom prst="rect">
            <a:avLst/>
          </a:prstGeom>
          <a:noFill/>
        </p:spPr>
        <p:txBody>
          <a:bodyPr wrap="square" lIns="81636" tIns="40818" rIns="81636" bIns="40818" rtlCol="0">
            <a:spAutoFit/>
          </a:bodyPr>
          <a:lstStyle/>
          <a:p>
            <a:pPr algn="ctr"/>
            <a:r>
              <a:rPr lang="en-AU" sz="2400" dirty="0"/>
              <a:t>3½</a:t>
            </a:r>
          </a:p>
          <a:p>
            <a:pPr algn="ctr"/>
            <a:r>
              <a:rPr lang="en-AU" sz="2400" dirty="0"/>
              <a:t> Years </a:t>
            </a:r>
          </a:p>
        </p:txBody>
      </p:sp>
      <p:sp>
        <p:nvSpPr>
          <p:cNvPr id="129" name="TextBox 128"/>
          <p:cNvSpPr txBox="1"/>
          <p:nvPr/>
        </p:nvSpPr>
        <p:spPr>
          <a:xfrm>
            <a:off x="888246" y="475865"/>
            <a:ext cx="1601516" cy="821097"/>
          </a:xfrm>
          <a:prstGeom prst="rect">
            <a:avLst/>
          </a:prstGeom>
          <a:noFill/>
        </p:spPr>
        <p:txBody>
          <a:bodyPr wrap="square" lIns="81636" tIns="40818" rIns="81636" bIns="40818" rtlCol="0">
            <a:spAutoFit/>
          </a:bodyPr>
          <a:lstStyle/>
          <a:p>
            <a:r>
              <a:rPr lang="en-AU" sz="2400" b="1" dirty="0"/>
              <a:t>1</a:t>
            </a:r>
            <a:r>
              <a:rPr lang="en-AU" sz="2400" b="1" baseline="30000" dirty="0"/>
              <a:t>st</a:t>
            </a:r>
            <a:endParaRPr lang="en-AU" sz="2400" b="1" dirty="0"/>
          </a:p>
          <a:p>
            <a:r>
              <a:rPr lang="en-AU" sz="2400" b="1" dirty="0"/>
              <a:t>COMING</a:t>
            </a:r>
          </a:p>
        </p:txBody>
      </p:sp>
      <p:cxnSp>
        <p:nvCxnSpPr>
          <p:cNvPr id="18" name="Straight Connector 17"/>
          <p:cNvCxnSpPr/>
          <p:nvPr/>
        </p:nvCxnSpPr>
        <p:spPr>
          <a:xfrm flipV="1">
            <a:off x="1979712" y="5771205"/>
            <a:ext cx="5111784" cy="37338"/>
          </a:xfrm>
          <a:prstGeom prst="line">
            <a:avLst/>
          </a:prstGeom>
          <a:ln w="38100">
            <a:prstDash val="lgDash"/>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1979712" y="4941168"/>
            <a:ext cx="0" cy="867375"/>
          </a:xfrm>
          <a:prstGeom prst="straightConnector1">
            <a:avLst/>
          </a:prstGeom>
          <a:ln w="38100">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p:nvPr/>
        </p:nvCxnSpPr>
        <p:spPr>
          <a:xfrm flipV="1">
            <a:off x="7091496" y="4941168"/>
            <a:ext cx="784" cy="815695"/>
          </a:xfrm>
          <a:prstGeom prst="straightConnector1">
            <a:avLst/>
          </a:prstGeom>
          <a:ln w="38100">
            <a:prstDash val="lgDash"/>
            <a:tailEnd type="triangle"/>
          </a:ln>
        </p:spPr>
        <p:style>
          <a:lnRef idx="1">
            <a:schemeClr val="accent1"/>
          </a:lnRef>
          <a:fillRef idx="0">
            <a:schemeClr val="accent1"/>
          </a:fillRef>
          <a:effectRef idx="0">
            <a:schemeClr val="accent1"/>
          </a:effectRef>
          <a:fontRef idx="minor">
            <a:schemeClr val="tx1"/>
          </a:fontRef>
        </p:style>
      </p:cxnSp>
      <p:sp>
        <p:nvSpPr>
          <p:cNvPr id="132" name="TextBox 131"/>
          <p:cNvSpPr txBox="1"/>
          <p:nvPr/>
        </p:nvSpPr>
        <p:spPr>
          <a:xfrm>
            <a:off x="2968664" y="5814828"/>
            <a:ext cx="3180815" cy="451765"/>
          </a:xfrm>
          <a:prstGeom prst="rect">
            <a:avLst/>
          </a:prstGeom>
          <a:noFill/>
        </p:spPr>
        <p:txBody>
          <a:bodyPr wrap="square" lIns="81636" tIns="40818" rIns="81636" bIns="40818" rtlCol="0">
            <a:spAutoFit/>
          </a:bodyPr>
          <a:lstStyle/>
          <a:p>
            <a:r>
              <a:rPr lang="en-AU" sz="2400" u="sng" dirty="0"/>
              <a:t>1 Week (70</a:t>
            </a:r>
            <a:r>
              <a:rPr lang="en-AU" sz="2400" u="sng" baseline="30000" dirty="0"/>
              <a:t>th</a:t>
            </a:r>
            <a:r>
              <a:rPr lang="en-AU" sz="2400" u="sng" dirty="0"/>
              <a:t> WEEK)</a:t>
            </a:r>
          </a:p>
        </p:txBody>
      </p:sp>
      <p:sp>
        <p:nvSpPr>
          <p:cNvPr id="170" name="TextBox 169"/>
          <p:cNvSpPr txBox="1"/>
          <p:nvPr/>
        </p:nvSpPr>
        <p:spPr>
          <a:xfrm>
            <a:off x="7157591" y="3238846"/>
            <a:ext cx="741648" cy="190155"/>
          </a:xfrm>
          <a:prstGeom prst="rect">
            <a:avLst/>
          </a:prstGeom>
          <a:noFill/>
        </p:spPr>
        <p:txBody>
          <a:bodyPr wrap="square" lIns="81636" tIns="40818" rIns="81636" bIns="40818" rtlCol="0">
            <a:spAutoFit/>
          </a:bodyPr>
          <a:lstStyle/>
          <a:p>
            <a:r>
              <a:rPr lang="en-AU" sz="700" dirty="0"/>
              <a:t>1000 Years </a:t>
            </a:r>
          </a:p>
        </p:txBody>
      </p:sp>
      <p:sp>
        <p:nvSpPr>
          <p:cNvPr id="71" name="Pie 89"/>
          <p:cNvSpPr/>
          <p:nvPr/>
        </p:nvSpPr>
        <p:spPr>
          <a:xfrm flipV="1">
            <a:off x="1051380" y="3002373"/>
            <a:ext cx="1822726" cy="861386"/>
          </a:xfrm>
          <a:prstGeom prst="pie">
            <a:avLst>
              <a:gd name="adj1" fmla="val 21592372"/>
              <a:gd name="adj2" fmla="val 10786679"/>
            </a:avLst>
          </a:prstGeom>
          <a:solidFill>
            <a:schemeClr val="accent6">
              <a:lumMod val="75000"/>
            </a:schemeClr>
          </a:solid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636" tIns="40818" rIns="81636" bIns="40818" rtlCol="0" anchor="ctr"/>
          <a:lstStyle/>
          <a:p>
            <a:pPr algn="ctr"/>
            <a:endParaRPr lang="en-AU">
              <a:solidFill>
                <a:schemeClr val="tx1"/>
              </a:solidFill>
            </a:endParaRPr>
          </a:p>
        </p:txBody>
      </p:sp>
      <p:sp>
        <p:nvSpPr>
          <p:cNvPr id="78" name="Pie 89"/>
          <p:cNvSpPr/>
          <p:nvPr/>
        </p:nvSpPr>
        <p:spPr>
          <a:xfrm flipV="1">
            <a:off x="2960095" y="3002372"/>
            <a:ext cx="3117374" cy="858675"/>
          </a:xfrm>
          <a:prstGeom prst="pie">
            <a:avLst>
              <a:gd name="adj1" fmla="val 21592372"/>
              <a:gd name="adj2" fmla="val 10786679"/>
            </a:avLst>
          </a:prstGeom>
          <a:solidFill>
            <a:schemeClr val="accent6">
              <a:lumMod val="75000"/>
            </a:schemeClr>
          </a:solid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636" tIns="40818" rIns="81636" bIns="40818" rtlCol="0" anchor="ctr"/>
          <a:lstStyle/>
          <a:p>
            <a:pPr algn="ctr"/>
            <a:endParaRPr lang="en-AU">
              <a:solidFill>
                <a:schemeClr val="tx1"/>
              </a:solidFill>
            </a:endParaRPr>
          </a:p>
        </p:txBody>
      </p:sp>
      <p:sp>
        <p:nvSpPr>
          <p:cNvPr id="80" name="Pie 89"/>
          <p:cNvSpPr/>
          <p:nvPr/>
        </p:nvSpPr>
        <p:spPr>
          <a:xfrm flipV="1">
            <a:off x="6077469" y="3009849"/>
            <a:ext cx="1847250" cy="853910"/>
          </a:xfrm>
          <a:prstGeom prst="pie">
            <a:avLst>
              <a:gd name="adj1" fmla="val 21592372"/>
              <a:gd name="adj2" fmla="val 10786679"/>
            </a:avLst>
          </a:prstGeom>
          <a:solidFill>
            <a:schemeClr val="accent6">
              <a:lumMod val="75000"/>
            </a:schemeClr>
          </a:solid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636" tIns="40818" rIns="81636" bIns="40818" rtlCol="0" anchor="ctr"/>
          <a:lstStyle/>
          <a:p>
            <a:pPr algn="ctr"/>
            <a:endParaRPr lang="en-AU">
              <a:solidFill>
                <a:schemeClr val="tx1"/>
              </a:solidFill>
            </a:endParaRPr>
          </a:p>
        </p:txBody>
      </p:sp>
      <p:cxnSp>
        <p:nvCxnSpPr>
          <p:cNvPr id="81" name="Straight Connector 80"/>
          <p:cNvCxnSpPr/>
          <p:nvPr/>
        </p:nvCxnSpPr>
        <p:spPr>
          <a:xfrm>
            <a:off x="7924297" y="1286090"/>
            <a:ext cx="0" cy="4367311"/>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78593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For The Church</a:t>
            </a:r>
            <a:br>
              <a:rPr lang="en-AU" dirty="0"/>
            </a:br>
            <a:r>
              <a:rPr lang="en-AU" dirty="0"/>
              <a:t>Now Until the Seventh Trumpet</a:t>
            </a:r>
          </a:p>
        </p:txBody>
      </p:sp>
      <p:sp>
        <p:nvSpPr>
          <p:cNvPr id="3" name="Content Placeholder 2"/>
          <p:cNvSpPr>
            <a:spLocks noGrp="1"/>
          </p:cNvSpPr>
          <p:nvPr>
            <p:ph idx="1"/>
          </p:nvPr>
        </p:nvSpPr>
        <p:spPr/>
        <p:txBody>
          <a:bodyPr/>
          <a:lstStyle/>
          <a:p>
            <a:r>
              <a:rPr lang="en-AU" dirty="0"/>
              <a:t>Jesus is building His Church</a:t>
            </a:r>
          </a:p>
          <a:p>
            <a:r>
              <a:rPr lang="en-AU" dirty="0"/>
              <a:t>A time for True Shepherds to rise</a:t>
            </a:r>
          </a:p>
          <a:p>
            <a:r>
              <a:rPr lang="en-AU" dirty="0"/>
              <a:t>A time of equipping through the five-fold ministry</a:t>
            </a:r>
          </a:p>
          <a:p>
            <a:r>
              <a:rPr lang="en-AU" dirty="0"/>
              <a:t>Ephesians 4:1-13 to the measure of the stature of the fullness of Christ</a:t>
            </a:r>
          </a:p>
          <a:p>
            <a:r>
              <a:rPr lang="en-AU" dirty="0"/>
              <a:t>Restoration of the Church unto perfection (Hebrews 6:1-2, </a:t>
            </a:r>
            <a:r>
              <a:rPr lang="en-AU" dirty="0" err="1"/>
              <a:t>Eph</a:t>
            </a:r>
            <a:r>
              <a:rPr lang="en-AU" dirty="0"/>
              <a:t> 5:26-27)</a:t>
            </a:r>
          </a:p>
        </p:txBody>
      </p:sp>
    </p:spTree>
    <p:extLst>
      <p:ext uri="{BB962C8B-B14F-4D97-AF65-F5344CB8AC3E}">
        <p14:creationId xmlns:p14="http://schemas.microsoft.com/office/powerpoint/2010/main" val="26521993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Conclusion</a:t>
            </a:r>
          </a:p>
        </p:txBody>
      </p:sp>
      <p:sp>
        <p:nvSpPr>
          <p:cNvPr id="3" name="Content Placeholder 2"/>
          <p:cNvSpPr>
            <a:spLocks noGrp="1"/>
          </p:cNvSpPr>
          <p:nvPr>
            <p:ph idx="1"/>
          </p:nvPr>
        </p:nvSpPr>
        <p:spPr/>
        <p:txBody>
          <a:bodyPr/>
          <a:lstStyle/>
          <a:p>
            <a:pPr marL="514350" indent="-514350">
              <a:buFont typeface="+mj-lt"/>
              <a:buAutoNum type="arabicPeriod"/>
            </a:pPr>
            <a:r>
              <a:rPr lang="en-AU" dirty="0"/>
              <a:t>We must be </a:t>
            </a:r>
            <a:r>
              <a:rPr lang="en-AU" b="1" dirty="0"/>
              <a:t>Awakened</a:t>
            </a:r>
            <a:br>
              <a:rPr lang="en-AU" dirty="0"/>
            </a:br>
            <a:r>
              <a:rPr lang="en-AU" dirty="0" err="1"/>
              <a:t>Eph</a:t>
            </a:r>
            <a:r>
              <a:rPr lang="en-AU" dirty="0"/>
              <a:t> 5:14; 1 </a:t>
            </a:r>
            <a:r>
              <a:rPr lang="en-AU" dirty="0" err="1"/>
              <a:t>Thess</a:t>
            </a:r>
            <a:r>
              <a:rPr lang="en-AU" dirty="0"/>
              <a:t> 5:5-8,</a:t>
            </a:r>
            <a:endParaRPr lang="en-AU" dirty="0"/>
          </a:p>
          <a:p>
            <a:pPr marL="514350" indent="-514350">
              <a:buFont typeface="+mj-lt"/>
              <a:buAutoNum type="arabicPeriod"/>
            </a:pPr>
            <a:r>
              <a:rPr lang="en-AU" dirty="0"/>
              <a:t>We must be </a:t>
            </a:r>
            <a:r>
              <a:rPr lang="en-AU" b="1" dirty="0"/>
              <a:t>Alert</a:t>
            </a:r>
            <a:br>
              <a:rPr lang="en-AU" dirty="0"/>
            </a:br>
            <a:r>
              <a:rPr lang="en-AU" dirty="0" err="1"/>
              <a:t>Eph</a:t>
            </a:r>
            <a:r>
              <a:rPr lang="en-AU" dirty="0"/>
              <a:t> 5:15-16</a:t>
            </a:r>
          </a:p>
          <a:p>
            <a:pPr marL="514350" indent="-514350">
              <a:buFont typeface="+mj-lt"/>
              <a:buAutoNum type="arabicPeriod"/>
            </a:pPr>
            <a:r>
              <a:rPr lang="en-AU" dirty="0"/>
              <a:t>We must </a:t>
            </a:r>
            <a:r>
              <a:rPr lang="en-AU" b="1" dirty="0"/>
              <a:t>Arise</a:t>
            </a:r>
          </a:p>
        </p:txBody>
      </p:sp>
    </p:spTree>
    <p:extLst>
      <p:ext uri="{BB962C8B-B14F-4D97-AF65-F5344CB8AC3E}">
        <p14:creationId xmlns:p14="http://schemas.microsoft.com/office/powerpoint/2010/main" val="15462026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1606</TotalTime>
  <Words>662</Words>
  <Application>Microsoft Office PowerPoint</Application>
  <PresentationFormat>On-screen Show (4:3)</PresentationFormat>
  <Paragraphs>257</Paragraphs>
  <Slides>28</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맑은 고딕</vt:lpstr>
      <vt:lpstr>Arial</vt:lpstr>
      <vt:lpstr>Calibri</vt:lpstr>
      <vt:lpstr>Century Gothic</vt:lpstr>
      <vt:lpstr>Office Theme</vt:lpstr>
      <vt:lpstr>God’s Prophetic Timeline A Call For Awakening</vt:lpstr>
      <vt:lpstr>Acts 3:18-21</vt:lpstr>
      <vt:lpstr>PowerPoint Presentation</vt:lpstr>
      <vt:lpstr>PowerPoint Presentation</vt:lpstr>
      <vt:lpstr>PowerPoint Presentation</vt:lpstr>
      <vt:lpstr>PowerPoint Presentation</vt:lpstr>
      <vt:lpstr>PowerPoint Presentation</vt:lpstr>
      <vt:lpstr>70 Weeks</vt:lpstr>
      <vt:lpstr>Week of Days</vt:lpstr>
      <vt:lpstr>Week of Weeks</vt:lpstr>
      <vt:lpstr>Week of Years</vt:lpstr>
      <vt:lpstr>70 WEEKS in the Book of DANIEL</vt:lpstr>
      <vt:lpstr>PowerPoint Presentation</vt:lpstr>
      <vt:lpstr>PowerPoint Presentation</vt:lpstr>
      <vt:lpstr>Daniel 9:27</vt:lpstr>
      <vt:lpstr>PowerPoint Presentation</vt:lpstr>
      <vt:lpstr>Daniel 9:27</vt:lpstr>
      <vt:lpstr>PowerPoint Presentation</vt:lpstr>
      <vt:lpstr>Acts 3:18-21</vt:lpstr>
      <vt:lpstr>RESTORATION</vt:lpstr>
      <vt:lpstr>Rev 10:5-7</vt:lpstr>
      <vt:lpstr>The Seventh Trumpet</vt:lpstr>
      <vt:lpstr>Rev 11:15</vt:lpstr>
      <vt:lpstr>PowerPoint Presentation</vt:lpstr>
      <vt:lpstr>During the 3 ½ Years</vt:lpstr>
      <vt:lpstr>PowerPoint Presentation</vt:lpstr>
      <vt:lpstr>For The Church Now Until the Seventh Trumpet</vt:lpstr>
      <vt:lpstr>Conclusion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Ludwig Easton</cp:lastModifiedBy>
  <cp:revision>114</cp:revision>
  <dcterms:created xsi:type="dcterms:W3CDTF">2014-04-01T16:35:38Z</dcterms:created>
  <dcterms:modified xsi:type="dcterms:W3CDTF">2016-11-12T15:40:31Z</dcterms:modified>
</cp:coreProperties>
</file>